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4" r:id="rId3"/>
    <p:sldId id="337" r:id="rId4"/>
    <p:sldId id="263" r:id="rId5"/>
    <p:sldId id="258" r:id="rId6"/>
    <p:sldId id="265" r:id="rId7"/>
    <p:sldId id="259" r:id="rId8"/>
    <p:sldId id="266" r:id="rId9"/>
    <p:sldId id="296" r:id="rId10"/>
    <p:sldId id="287" r:id="rId11"/>
    <p:sldId id="260" r:id="rId12"/>
    <p:sldId id="267" r:id="rId13"/>
    <p:sldId id="277" r:id="rId14"/>
    <p:sldId id="298" r:id="rId15"/>
    <p:sldId id="279" r:id="rId16"/>
    <p:sldId id="294" r:id="rId17"/>
    <p:sldId id="330" r:id="rId18"/>
    <p:sldId id="331" r:id="rId19"/>
    <p:sldId id="295" r:id="rId20"/>
    <p:sldId id="333" r:id="rId21"/>
    <p:sldId id="299" r:id="rId22"/>
    <p:sldId id="336" r:id="rId23"/>
    <p:sldId id="301" r:id="rId24"/>
    <p:sldId id="317" r:id="rId25"/>
    <p:sldId id="269" r:id="rId26"/>
    <p:sldId id="318" r:id="rId27"/>
    <p:sldId id="285" r:id="rId28"/>
    <p:sldId id="291" r:id="rId29"/>
    <p:sldId id="292" r:id="rId30"/>
    <p:sldId id="304" r:id="rId31"/>
    <p:sldId id="305" r:id="rId32"/>
    <p:sldId id="319" r:id="rId33"/>
    <p:sldId id="286" r:id="rId34"/>
    <p:sldId id="270" r:id="rId35"/>
    <p:sldId id="320" r:id="rId36"/>
    <p:sldId id="321" r:id="rId37"/>
    <p:sldId id="308" r:id="rId38"/>
    <p:sldId id="309" r:id="rId39"/>
    <p:sldId id="322" r:id="rId40"/>
    <p:sldId id="326" r:id="rId41"/>
    <p:sldId id="323" r:id="rId42"/>
    <p:sldId id="324" r:id="rId43"/>
    <p:sldId id="314" r:id="rId44"/>
    <p:sldId id="313" r:id="rId45"/>
    <p:sldId id="327" r:id="rId46"/>
    <p:sldId id="262" r:id="rId47"/>
    <p:sldId id="338" r:id="rId48"/>
    <p:sldId id="325" r:id="rId49"/>
    <p:sldId id="329" r:id="rId50"/>
    <p:sldId id="344" r:id="rId51"/>
    <p:sldId id="345" r:id="rId52"/>
    <p:sldId id="346" r:id="rId53"/>
    <p:sldId id="347" r:id="rId54"/>
    <p:sldId id="348" r:id="rId55"/>
    <p:sldId id="339" r:id="rId56"/>
    <p:sldId id="342" r:id="rId57"/>
    <p:sldId id="341" r:id="rId58"/>
    <p:sldId id="340" r:id="rId5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68445" autoAdjust="0"/>
  </p:normalViewPr>
  <p:slideViewPr>
    <p:cSldViewPr snapToGrid="0">
      <p:cViewPr varScale="1">
        <p:scale>
          <a:sx n="79" d="100"/>
          <a:sy n="79" d="100"/>
        </p:scale>
        <p:origin x="1746" y="84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4836A-5875-42DB-9C56-4FC7862C6738}" type="datetimeFigureOut">
              <a:rPr lang="de-DE" smtClean="0"/>
              <a:t>07.05.2020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74653-33AF-421E-8BA6-FB7A09FDB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79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866AD-75F6-469A-BC8A-1B6CB962D998}" type="datetimeFigureOut">
              <a:rPr lang="de-DE" smtClean="0"/>
              <a:t>07.05.2020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CA9E-6AC6-4AB6-ADE9-9D0DA32568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709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31&amp;v=hPCTwxF0qf4&amp;feature=emb_logo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2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ein SSD</a:t>
            </a:r>
          </a:p>
          <a:p>
            <a:endParaRPr lang="de-DE" dirty="0"/>
          </a:p>
          <a:p>
            <a:r>
              <a:rPr lang="de-DE" dirty="0"/>
              <a:t>Bild wird in 13x13 Gitter aufgeteilt</a:t>
            </a:r>
          </a:p>
          <a:p>
            <a:r>
              <a:rPr lang="de-DE" dirty="0"/>
              <a:t>Jeder dieser Zellen bestimmt 5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  <a:p>
            <a:r>
              <a:rPr lang="de-DE" dirty="0"/>
              <a:t>Jede Zelle enthält eine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97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 </a:t>
            </a:r>
            <a:r>
              <a:rPr lang="de-DE" dirty="0" err="1"/>
              <a:t>bounding</a:t>
            </a:r>
            <a:r>
              <a:rPr lang="de-DE" dirty="0"/>
              <a:t> box sagt die Zelle eine Klasse vorher</a:t>
            </a:r>
          </a:p>
          <a:p>
            <a:r>
              <a:rPr lang="de-DE" dirty="0"/>
              <a:t>Kombination aus </a:t>
            </a:r>
            <a:r>
              <a:rPr lang="de-DE" dirty="0" err="1"/>
              <a:t>confidence</a:t>
            </a:r>
            <a:r>
              <a:rPr lang="de-DE" dirty="0"/>
              <a:t> score und Vorhersage ergibt den endgültigen Wert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61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Werte unter einem bestimmten Threshold werden weggeschmissen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378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Statisches Bild</a:t>
            </a:r>
          </a:p>
          <a:p>
            <a:r>
              <a:rPr lang="de-DE" dirty="0"/>
              <a:t>Video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92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###Start Jens###</a:t>
            </a:r>
            <a:endParaRPr lang="en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033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Spezialfall der Objekterkennung</a:t>
            </a:r>
          </a:p>
          <a:p>
            <a:endParaRPr lang="de-DE" dirty="0"/>
          </a:p>
          <a:p>
            <a:r>
              <a:rPr lang="de-DE" dirty="0"/>
              <a:t>Befasst sich mit reiner Lokalisation</a:t>
            </a:r>
            <a:r>
              <a:rPr lang="de-DE" baseline="0" dirty="0"/>
              <a:t> von Gesichtern in Bildern</a:t>
            </a:r>
          </a:p>
          <a:p>
            <a:r>
              <a:rPr lang="de-DE" baseline="0" dirty="0"/>
              <a:t>Keine Zuordnung von Namen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59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Mathematisches Verfahren zur Mustererkennung</a:t>
            </a:r>
          </a:p>
          <a:p>
            <a:r>
              <a:rPr lang="de-DE" dirty="0"/>
              <a:t>2001 vorgestellt</a:t>
            </a:r>
          </a:p>
          <a:p>
            <a:r>
              <a:rPr lang="de-DE" dirty="0"/>
              <a:t>Erkennt</a:t>
            </a:r>
            <a:r>
              <a:rPr lang="de-DE" baseline="0" dirty="0"/>
              <a:t> in Echtzeit Objekte in Bildern, vor allem beliebt bei Gesichtern</a:t>
            </a:r>
          </a:p>
          <a:p>
            <a:endParaRPr lang="de-DE" baseline="0" dirty="0"/>
          </a:p>
          <a:p>
            <a:r>
              <a:rPr lang="de-DE" baseline="0" dirty="0"/>
              <a:t>Bedarf kam durch zwei Aspekte: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Gesichtserkennung um bei Kameras den Fokus automatisch einzustellen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Gesichter zu Personen zuordnen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Methode basiert auf maschinellem Lernen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09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sind digitale Bildmerkmale welche Eigenschaften von menschlichen Gesichtern erfassen können (Augen, Nase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Kategorisierung von Merkmalen: Lege Haarfeature auf Bild ziehe die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PixelsummeWeiß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PixelsummerSchwarz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 und mit dem Ergebnis lassen sich Merkmale kategorisieren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Bsp. Augenregion dunkler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asl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Wangenregion, also haar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mit 2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rechtecken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gut geeignet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der Erkennungsphase wandert ein Detektionsfenster über das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für jeden unterabschnitt des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bildes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haar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berechnet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 wird Schwellenwert gelernt, welcher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gesicht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nicht-gesicht unterscheidet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2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Problem: Die meisten Merkmale werden irrelevant sein oder sind einzeln nicht aussagekräftig</a:t>
            </a:r>
            <a:r>
              <a:rPr lang="de-DE" baseline="0" dirty="0"/>
              <a:t> genug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Kombination</a:t>
            </a:r>
            <a:r>
              <a:rPr lang="de-DE" baseline="0" dirty="0"/>
              <a:t> von </a:t>
            </a:r>
            <a:r>
              <a:rPr lang="de-DE" baseline="0" dirty="0" err="1"/>
              <a:t>Klassifikatoren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F1,f2,f3 sind Features; a1,a2,a3 Gewichte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F(x) ist ein starker </a:t>
            </a:r>
            <a:r>
              <a:rPr lang="de-DE" baseline="0" dirty="0" err="1"/>
              <a:t>Klassifikator</a:t>
            </a:r>
            <a:r>
              <a:rPr lang="de-DE" baseline="0" dirty="0"/>
              <a:t>; Jedes Feature ist ein schwacher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Laut Gleichung werden schwache </a:t>
            </a:r>
            <a:r>
              <a:rPr lang="de-DE" baseline="0" dirty="0" err="1"/>
              <a:t>Klassifikatoren</a:t>
            </a:r>
            <a:r>
              <a:rPr lang="de-DE" baseline="0" dirty="0"/>
              <a:t> kombiniert und ein starker entsteht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Wie findet man die wichtigsten</a:t>
            </a:r>
            <a:r>
              <a:rPr lang="de-DE" baseline="0" dirty="0"/>
              <a:t> Features?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Schwellenwert lernen, welcher in „Gesicht“ und „Kein-Gesicht“ unterscheidet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Jedes Merkmal auf jedes Trainingsbild anwenden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Fehlerquote definieren und wenn das Merkmal diese Fehlerquote hat oder eine geringere, dann ist es ein gutes Merkmal/Feature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326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ZUERST LABERN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Gesicht </a:t>
            </a:r>
            <a:r>
              <a:rPr lang="de-DE" dirty="0"/>
              <a:t>nimmt meistens nur kleinen Teil des Bildes 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 des Cascading ist es zuerst die</a:t>
            </a:r>
            <a:r>
              <a:rPr lang="de-DE" baseline="0" dirty="0"/>
              <a:t> wichtigsten Features zu suchen: Zuerst nur ein Feature, dann 5, dann 10, dann 50 usw.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Grund, wenn man an jeder Stelle des Bildes ALLE Haar Features anwendet, dauert es sehr lange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Kommt bei den ersten Feature schon ein negatives Ergebnis, braucht man nicht weiter zu suchen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Am Anfang sieht man deutlich, dass das Fenster sehr schnell weitergeschoben wird, weil die wichtigsten Features nicht erkannt wurden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Nähern wir uns nun dem Gesicht sieht man, dass es langsamer wird und mehr Feature überprüft.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Sobald etwas gefunden wird was ein Gesicht sein könnte, wird es umranden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hlinkClick r:id="rId3"/>
              </a:rPr>
              <a:t>https://www.youtube.com/watch?time_continue=131&amp;v=hPCTwxF0qf4&amp;feature=emb_logo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3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Teilbereich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r>
              <a:rPr lang="de-DE" dirty="0"/>
              <a:t>Lernen stark an das menschlichen Gehirns angelehnt</a:t>
            </a:r>
          </a:p>
          <a:p>
            <a:r>
              <a:rPr lang="de-DE" dirty="0"/>
              <a:t>trainieren und verknüpfen großer Datenmengen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7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Demo wurde nur Gesichtserkennung</a:t>
            </a:r>
            <a:r>
              <a:rPr lang="de-DE" baseline="0" dirty="0"/>
              <a:t> und Augenerkennung genutzt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91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Erweiterung der 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Aus Basis von </a:t>
            </a:r>
            <a:r>
              <a:rPr lang="de-DE" dirty="0" err="1"/>
              <a:t>Deep</a:t>
            </a:r>
            <a:r>
              <a:rPr lang="de-DE" dirty="0"/>
              <a:t> Learning Algorithmen</a:t>
            </a:r>
            <a:r>
              <a:rPr lang="de-DE" baseline="0" dirty="0"/>
              <a:t> werden detektierte Gesichter gelernten Namen zugeordnet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9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Problem: Wie lernt man das Gesicht?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frontal in die Kamera =&gt; Computer kann das Gesicht nahezu problemlos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Person schaut leicht zur Seite oder ungünstiger Winkel =&gt; Computer kann das Gesicht oft nicht mehr erkennen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aseline="0" dirty="0"/>
              <a:t>Zu sehen: 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 Pratt 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Jurassic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World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497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Vahid </a:t>
            </a:r>
            <a:r>
              <a:rPr lang="de-DE" dirty="0" err="1"/>
              <a:t>Kezami</a:t>
            </a:r>
            <a:r>
              <a:rPr lang="de-DE" dirty="0"/>
              <a:t> und Josephine</a:t>
            </a:r>
            <a:r>
              <a:rPr lang="de-DE" baseline="0" dirty="0"/>
              <a:t> Sullivan: Face Landmark </a:t>
            </a:r>
            <a:r>
              <a:rPr lang="de-DE" baseline="0" dirty="0" err="1"/>
              <a:t>Estimation</a:t>
            </a:r>
            <a:r>
              <a:rPr lang="de-DE" baseline="0" dirty="0"/>
              <a:t> Algorithmus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68 Landmarks definiert, welche die meisten Gesichter haben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Augen, Nase und Mund deutlich markiert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Kinn und Augenbrauen als Grenzen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Die erstellte Maske wird auf das Eingabebild angewandt.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Frontal kein Problem, anderer Winkel wird das Bild mit simplen Transformationen angepasst (Rotation, Skalierung…)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Ziel ist es die relevanten Merkmale wie Augen </a:t>
            </a:r>
            <a:r>
              <a:rPr lang="de-DE" baseline="0" dirty="0" err="1"/>
              <a:t>etc</a:t>
            </a:r>
            <a:r>
              <a:rPr lang="de-DE" baseline="0" dirty="0"/>
              <a:t> zu zentrieren, damit der nächste Schritt einfacher wird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210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 was zeigt, dass die Maske auch auf rechtem Bild vollständig angelegt wurde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90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r>
              <a:rPr lang="de-DE" dirty="0"/>
              <a:t> stellt</a:t>
            </a:r>
            <a:r>
              <a:rPr lang="de-DE" baseline="0" dirty="0"/>
              <a:t> trainierte </a:t>
            </a:r>
            <a:r>
              <a:rPr lang="de-DE" baseline="0" dirty="0" err="1"/>
              <a:t>Landmarksdatei</a:t>
            </a:r>
            <a:r>
              <a:rPr lang="de-DE" baseline="0" dirty="0"/>
              <a:t> bereit für Face </a:t>
            </a:r>
            <a:r>
              <a:rPr lang="de-DE" baseline="0" dirty="0" err="1"/>
              <a:t>Detection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42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Simples Bild zeigen</a:t>
            </a:r>
          </a:p>
          <a:p>
            <a:r>
              <a:rPr lang="de-DE" dirty="0"/>
              <a:t>2. Webcam abgreifen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144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Messungen</a:t>
            </a:r>
            <a:r>
              <a:rPr lang="de-DE" baseline="0" dirty="0" smtClean="0"/>
              <a:t> von Gesichtern erstellen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Bsp</a:t>
            </a:r>
            <a:r>
              <a:rPr lang="de-DE" baseline="0" dirty="0" smtClean="0"/>
              <a:t>: Ohrengröße, Nasenrücken Länge, Augenabstand </a:t>
            </a:r>
            <a:r>
              <a:rPr lang="de-DE" baseline="0" dirty="0" err="1" smtClean="0"/>
              <a:t>etc</a:t>
            </a: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Wir Menschen erkennen Menschen relativ einfach und können Merkmal wie Augenfarbe, Haarfarbe verarbeiten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Computer arbeitet pixelbasiert =&gt; kann das nicht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Computer soll daher mit Hilfe des </a:t>
            </a:r>
            <a:r>
              <a:rPr lang="de-DE" baseline="0" dirty="0" err="1" smtClean="0"/>
              <a:t>Deep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Learnings</a:t>
            </a:r>
            <a:r>
              <a:rPr lang="de-DE" baseline="0" dirty="0" smtClean="0"/>
              <a:t> selber entscheiden was gute Messungen sind (CNN)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Netz wird so trainiert, dass es 128 Messungen von jedem Gesicht erstellen kann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Wie wird das Netz trainiert?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Pro Durchlauf 3 Bilder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2 Bilder von Person A, 1 Bild von Person B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Algorithmus berechnet die Messungen für jedes einzelne Bild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Netz wird so angepasst, dass die Messungen von </a:t>
            </a:r>
            <a:r>
              <a:rPr lang="de-DE" baseline="0" dirty="0" err="1" smtClean="0"/>
              <a:t>person</a:t>
            </a:r>
            <a:r>
              <a:rPr lang="de-DE" baseline="0" dirty="0" smtClean="0"/>
              <a:t> A sich annähern.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Gleichzeitig sollen die beiden Messungen von </a:t>
            </a:r>
            <a:r>
              <a:rPr lang="de-DE" baseline="0" dirty="0" err="1" smtClean="0"/>
              <a:t>person</a:t>
            </a:r>
            <a:r>
              <a:rPr lang="de-DE" baseline="0" dirty="0" smtClean="0"/>
              <a:t> A sich weiter von </a:t>
            </a:r>
            <a:r>
              <a:rPr lang="de-DE" baseline="0" dirty="0" err="1" smtClean="0"/>
              <a:t>person</a:t>
            </a:r>
            <a:r>
              <a:rPr lang="de-DE" baseline="0" dirty="0" smtClean="0"/>
              <a:t> B distanzieren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Wiederhole das mehrere Millionen mal mit anderen Bildkombinationen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Es gibt bereits solche trainierten Netze, welche zur Verfügung gestellt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587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Was</a:t>
            </a:r>
            <a:r>
              <a:rPr lang="de-DE" baseline="0" dirty="0"/>
              <a:t> diese 128 Messungen exakt aussagen weiß nur das Netz selbst, wichtig ist es dass die Zahlen bei zwei Bildern einer Person nahezu identisch sein sollten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42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Eigentlich für Webseiten entwickelt worden,</a:t>
            </a:r>
            <a:r>
              <a:rPr lang="de-DE" baseline="0" dirty="0"/>
              <a:t> welche Nutzern Suche anbieten möchte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Kann genutzt werden, um Bilder gewünschter Personen zu suchen und herunterzuladen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Sehr schlechte Ergebnisse =&gt; Zeigen!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6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Weitergabe der Daten durch die Schicht</a:t>
            </a:r>
          </a:p>
          <a:p>
            <a:r>
              <a:rPr lang="de-DE" dirty="0"/>
              <a:t>Jede Verbindung hat ein Gewicht</a:t>
            </a:r>
          </a:p>
          <a:p>
            <a:r>
              <a:rPr lang="de-DE" dirty="0"/>
              <a:t>Punkte (Neuronen) berechnen den Input = Input*Gewicht davon die Summe</a:t>
            </a:r>
          </a:p>
          <a:p>
            <a:r>
              <a:rPr lang="de-DE" dirty="0"/>
              <a:t>Ausgabe sind 3 Zahlen -&gt; anhand dieser kann klassifiziert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11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Personen </a:t>
            </a:r>
            <a:r>
              <a:rPr lang="de-DE" dirty="0" err="1"/>
              <a:t>gegooglet</a:t>
            </a:r>
            <a:r>
              <a:rPr lang="de-DE" dirty="0"/>
              <a:t>, Bilder heruntergeladen und in einem Ordner mit dem Namen der Person platziert.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84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Extract_embeddings.py: vorbereitet mit </a:t>
            </a:r>
            <a:r>
              <a:rPr lang="de-DE" dirty="0" err="1"/>
              <a:t>datensatz</a:t>
            </a:r>
            <a:r>
              <a:rPr lang="de-DE" dirty="0"/>
              <a:t>, Datei kurz erklären =&gt; </a:t>
            </a:r>
            <a:r>
              <a:rPr lang="de-DE" dirty="0" err="1"/>
              <a:t>embeddings.pickle</a:t>
            </a:r>
            <a:r>
              <a:rPr lang="de-DE" dirty="0"/>
              <a:t> erstellt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Train_model.py: vorbereitet, Datei kurz erklären =&gt; </a:t>
            </a:r>
            <a:r>
              <a:rPr lang="de-DE" dirty="0" err="1"/>
              <a:t>recognizer.pickle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le.pickle</a:t>
            </a:r>
            <a:r>
              <a:rPr lang="de-DE" baseline="0" dirty="0"/>
              <a:t> erstellt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Nutzen </a:t>
            </a:r>
            <a:r>
              <a:rPr lang="de-DE" baseline="0" dirty="0" err="1"/>
              <a:t>embeddings.pickle</a:t>
            </a:r>
            <a:r>
              <a:rPr lang="de-DE" baseline="0" dirty="0"/>
              <a:t> von vorher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Laden daraus die Namen die abgespeichert waren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Trainieren die SVM sodass </a:t>
            </a:r>
            <a:r>
              <a:rPr lang="de-DE" baseline="0" dirty="0" err="1"/>
              <a:t>Embeddings</a:t>
            </a:r>
            <a:r>
              <a:rPr lang="de-DE" baseline="0" dirty="0"/>
              <a:t> korrekt zu Namen zugeordnet werden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Abspeichern</a:t>
            </a:r>
          </a:p>
          <a:p>
            <a:pPr marL="228600" indent="-228600">
              <a:buFont typeface="+mj-lt"/>
              <a:buAutoNum type="arabicPeriod"/>
            </a:pPr>
            <a:r>
              <a:rPr lang="de-DE" baseline="0" dirty="0"/>
              <a:t>Recognize.py: Bild </a:t>
            </a:r>
            <a:r>
              <a:rPr lang="de-DE" baseline="0" dirty="0" err="1"/>
              <a:t>erkennung</a:t>
            </a:r>
            <a:r>
              <a:rPr lang="de-DE" baseline="0" dirty="0"/>
              <a:t> mit SVM und gespeicherten Namen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Nutze </a:t>
            </a:r>
            <a:r>
              <a:rPr lang="de-DE" dirty="0" err="1"/>
              <a:t>detector</a:t>
            </a:r>
            <a:r>
              <a:rPr lang="de-DE" dirty="0"/>
              <a:t> um alle Gesichter zu detektieren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/>
              <a:t>Wenn Wahrscheinlichkeit &gt; Schwellenwert</a:t>
            </a:r>
            <a:r>
              <a:rPr lang="de-DE" baseline="0" dirty="0"/>
              <a:t> weiter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Embedding für jedes Gesicht berechnen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Mit SVM voraussagen erhalten und höchste voraussage </a:t>
            </a:r>
            <a:r>
              <a:rPr lang="de-DE" baseline="0" dirty="0" err="1"/>
              <a:t>wahrscheinlihckeit</a:t>
            </a:r>
            <a:r>
              <a:rPr lang="de-DE" baseline="0" dirty="0"/>
              <a:t> wird als </a:t>
            </a:r>
            <a:r>
              <a:rPr lang="de-DE" baseline="0" dirty="0" err="1"/>
              <a:t>name</a:t>
            </a:r>
            <a:r>
              <a:rPr lang="de-DE" baseline="0" dirty="0"/>
              <a:t> genommen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baseline="0" dirty="0"/>
              <a:t>Dann Kasten </a:t>
            </a:r>
            <a:r>
              <a:rPr lang="de-DE" baseline="0" dirty="0" err="1"/>
              <a:t>außenrum</a:t>
            </a:r>
            <a:r>
              <a:rPr lang="de-DE" baseline="0" dirty="0"/>
              <a:t> malen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33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Standalone</a:t>
            </a:r>
            <a:r>
              <a:rPr lang="de-DE" dirty="0"/>
              <a:t> Implementierung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Caffe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Bibliothek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Pickle </a:t>
            </a:r>
            <a:r>
              <a:rPr lang="de-DE" dirty="0" err="1"/>
              <a:t>file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Python Objekte können in pickle </a:t>
            </a:r>
            <a:r>
              <a:rPr lang="de-DE" dirty="0" err="1"/>
              <a:t>datei</a:t>
            </a:r>
            <a:r>
              <a:rPr lang="de-DE" dirty="0"/>
              <a:t> de-/</a:t>
            </a:r>
            <a:r>
              <a:rPr lang="de-DE" dirty="0" err="1"/>
              <a:t>serialisiert</a:t>
            </a:r>
            <a:r>
              <a:rPr lang="de-DE" baseline="0" dirty="0"/>
              <a:t> werden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Übernimmt Zuweisung von Namen zu Gesichtern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DNN Modul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Scikit-learn</a:t>
            </a:r>
            <a:endParaRPr lang="de-DE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Implementierung einer Support </a:t>
            </a:r>
            <a:r>
              <a:rPr lang="de-DE" baseline="0" dirty="0" err="1"/>
              <a:t>Vector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3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Deep</a:t>
            </a:r>
            <a:r>
              <a:rPr lang="de-DE" dirty="0"/>
              <a:t> Learning läuft komplett über „</a:t>
            </a:r>
            <a:r>
              <a:rPr lang="de-DE" dirty="0" err="1"/>
              <a:t>face_recognition</a:t>
            </a:r>
            <a:r>
              <a:rPr lang="de-DE" dirty="0"/>
              <a:t>“,</a:t>
            </a:r>
            <a:r>
              <a:rPr lang="de-DE" baseline="0" dirty="0"/>
              <a:t> also nicht über </a:t>
            </a:r>
            <a:r>
              <a:rPr lang="de-DE" baseline="0" dirty="0" err="1"/>
              <a:t>OpenCV</a:t>
            </a:r>
            <a:r>
              <a:rPr lang="de-DE" baseline="0" dirty="0"/>
              <a:t> DNN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597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Evtl</a:t>
            </a:r>
            <a:r>
              <a:rPr lang="de-DE" dirty="0"/>
              <a:t> </a:t>
            </a:r>
            <a:r>
              <a:rPr lang="de-DE"/>
              <a:t>hier Alterseinschätzung</a:t>
            </a:r>
            <a:r>
              <a:rPr lang="de-DE" baseline="0"/>
              <a:t> </a:t>
            </a:r>
            <a:r>
              <a:rPr lang="de-DE" baseline="0" dirty="0" err="1"/>
              <a:t>etc</a:t>
            </a:r>
            <a:r>
              <a:rPr lang="de-DE" baseline="0" dirty="0"/>
              <a:t> einbauen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94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Viele </a:t>
            </a:r>
            <a:r>
              <a:rPr lang="de-DE" dirty="0" err="1"/>
              <a:t>vorgefertige</a:t>
            </a:r>
            <a:r>
              <a:rPr lang="de-DE" dirty="0"/>
              <a:t> Modelle werden </a:t>
            </a:r>
            <a:r>
              <a:rPr lang="de-DE" dirty="0" err="1"/>
              <a:t>angebote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Leichter Einstieg möglich</a:t>
            </a:r>
            <a:r>
              <a:rPr lang="de-DE" baseline="0" dirty="0"/>
              <a:t> selbst mit geringen </a:t>
            </a:r>
            <a:r>
              <a:rPr lang="de-DE" baseline="0" dirty="0" err="1"/>
              <a:t>python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r>
              <a:rPr lang="de-DE" baseline="0" dirty="0"/>
              <a:t> und geringen </a:t>
            </a:r>
            <a:r>
              <a:rPr lang="de-DE" baseline="0" dirty="0" err="1"/>
              <a:t>deep</a:t>
            </a:r>
            <a:r>
              <a:rPr lang="de-DE" baseline="0" dirty="0"/>
              <a:t> </a:t>
            </a:r>
            <a:r>
              <a:rPr lang="de-DE" baseline="0" dirty="0" err="1"/>
              <a:t>learning</a:t>
            </a:r>
            <a:r>
              <a:rPr lang="de-DE" baseline="0" dirty="0"/>
              <a:t> </a:t>
            </a:r>
            <a:r>
              <a:rPr lang="de-DE" baseline="0" dirty="0" err="1"/>
              <a:t>kenntnissen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Es gibt viele verschiedene Wege Objekt/Gesichtserkennungen zu implementieren, hier nur ein Bruchteil vorgestellt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Algorithmen sind komplex aber verständlich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OpenCV</a:t>
            </a:r>
            <a:r>
              <a:rPr lang="de-DE" baseline="0" dirty="0"/>
              <a:t> bietet theoretisch alles an, aber wie so oft erhält man mit Kombinationen unabhängiger Module die besten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Datensatzerstellung aufwändig, da </a:t>
            </a:r>
            <a:r>
              <a:rPr lang="de-DE" baseline="0" dirty="0" err="1"/>
              <a:t>automatisierung</a:t>
            </a:r>
            <a:r>
              <a:rPr lang="de-DE" baseline="0" dirty="0"/>
              <a:t> nicht gut funktioniert ABER kleine </a:t>
            </a:r>
            <a:r>
              <a:rPr lang="de-DE" baseline="0" dirty="0" err="1"/>
              <a:t>datensätze</a:t>
            </a:r>
            <a:r>
              <a:rPr lang="de-DE" baseline="0" dirty="0"/>
              <a:t> reichen schon aus für gute </a:t>
            </a:r>
            <a:r>
              <a:rPr lang="de-DE" baseline="0" dirty="0" err="1"/>
              <a:t>ergebnisse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9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Speziell zur Bildverarbeitung entwickelt worden, aber auch weiter nutzbar (Textverarbeitung)</a:t>
            </a:r>
          </a:p>
          <a:p>
            <a:r>
              <a:rPr lang="de-DE" dirty="0"/>
              <a:t>Kann Input als Matrix verarbeiten (normal nur Vektor möglich)</a:t>
            </a:r>
          </a:p>
          <a:p>
            <a:pPr lvl="1"/>
            <a:r>
              <a:rPr lang="de-DE" dirty="0"/>
              <a:t>Als Normal müsste das Bild in viele Vektoren gesplittet werden usw.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Convolutional</a:t>
            </a:r>
            <a:r>
              <a:rPr lang="de-DE" baseline="0" dirty="0"/>
              <a:t> Layer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Matrix wird mit Filtern analysiert, welche feste Pixelgröße haben (oft 3x3)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Filter werden mit festgelegter Schrittweite über Matrix bewegt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Ein Padding legt fest was passiert wenn der Filter an den Rand stößt (bspw. </a:t>
            </a:r>
            <a:r>
              <a:rPr lang="de-DE" baseline="0" dirty="0" err="1"/>
              <a:t>Zeropadding</a:t>
            </a:r>
            <a:r>
              <a:rPr lang="de-DE" baseline="0" dirty="0"/>
              <a:t>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Jeder Punkt in Filter-Fenster hat ein Gewicht und errechnet aus Pixelwerten und den Gewichten einen neuen Punkt in einer Ergebnismatrix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Größe der Ergebnismatrix wird durch Schrittweite, Filtergröße und dem Padding bestimmt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Pooling Layer: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Aggregiert </a:t>
            </a:r>
            <a:r>
              <a:rPr lang="de-DE" baseline="0" dirty="0" err="1"/>
              <a:t>Ergebniss</a:t>
            </a:r>
            <a:r>
              <a:rPr lang="de-DE" baseline="0" dirty="0"/>
              <a:t> von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Layern</a:t>
            </a:r>
            <a:r>
              <a:rPr lang="de-DE" baseline="0" dirty="0"/>
              <a:t> indem er nur stärkstes Signal weiter gibt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 err="1"/>
              <a:t>MaxPooling</a:t>
            </a:r>
            <a:r>
              <a:rPr lang="de-DE" baseline="0" dirty="0"/>
              <a:t> bspw. Nimmt nur höchsten Wert und verwirft alle weiteren (</a:t>
            </a:r>
            <a:r>
              <a:rPr lang="de-DE" baseline="0" dirty="0" err="1"/>
              <a:t>bsp.</a:t>
            </a:r>
            <a:r>
              <a:rPr lang="de-DE" baseline="0" dirty="0"/>
              <a:t> 2x2 Ergebnis wird auf die eine Zahl, anstatt 4 reduziert)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Typischerweise Startet das Netz mit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Pooling, dann 2 </a:t>
            </a:r>
            <a:r>
              <a:rPr lang="de-DE" baseline="0" dirty="0" err="1"/>
              <a:t>Convolutional</a:t>
            </a:r>
            <a:r>
              <a:rPr lang="de-DE" baseline="0" dirty="0"/>
              <a:t>, dann 1 Pooling =&gt; Größe des Inputs wird stark reduziert</a:t>
            </a:r>
          </a:p>
          <a:p>
            <a:pPr algn="l"/>
            <a:endParaRPr lang="de-DE" baseline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Fully </a:t>
            </a:r>
            <a:r>
              <a:rPr lang="de-DE" baseline="0" dirty="0" err="1"/>
              <a:t>Connected</a:t>
            </a:r>
            <a:r>
              <a:rPr lang="de-DE" baseline="0" dirty="0"/>
              <a:t>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/>
              <a:t>Wird am Ende zur Klassifikation genutzt, alle Input Neuronen sind mit allen Output Neuronen (Anzahl möglicher Klassen) verbunden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Aktivierungsfunktion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sorgt dafür dass alle Werte</a:t>
            </a:r>
            <a:r>
              <a:rPr lang="de-DE" baseline="0" dirty="0"/>
              <a:t> kleiner 0 zu 0 werden und alle anderen genau den Wert behalten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Gewichte am Anfang zufällig gewählt und durch Backpropagation im Verlauf angepasst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Funktionsweise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Erste Ebene erkennt einfache Strukturen wie Linien Kanten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Nächste Ebene lernt Kombinationen dieser Strukturen wie Kurven, einfache Formen etc.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de-DE" baseline="0" dirty="0"/>
              <a:t>Soweit fortführen bis Abstraktion gut genug ist für Klassifikation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71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Objekterfassung ist eine Teilmenge der Objekterkennung</a:t>
            </a:r>
          </a:p>
          <a:p>
            <a:r>
              <a:rPr lang="de-DE" dirty="0"/>
              <a:t>Objekterfassung findet Objekte im Bild</a:t>
            </a:r>
          </a:p>
          <a:p>
            <a:r>
              <a:rPr lang="de-DE" dirty="0"/>
              <a:t>Objekte werden allerdings noch nicht klassifiziert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Objekterkennung erhält die erkannten Objekte und klassifiziert diese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97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Stage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vorschlagen.</a:t>
            </a:r>
          </a:p>
          <a:p>
            <a:pPr marL="0" indent="0">
              <a:buNone/>
            </a:pPr>
            <a:r>
              <a:rPr lang="de-DE" dirty="0"/>
              <a:t>Klassifikation und </a:t>
            </a:r>
            <a:r>
              <a:rPr lang="de-DE" dirty="0" err="1"/>
              <a:t>Bounding</a:t>
            </a:r>
            <a:r>
              <a:rPr lang="de-DE" dirty="0"/>
              <a:t>-box verfeinern</a:t>
            </a:r>
          </a:p>
          <a:p>
            <a:pPr marL="0" indent="0"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Eingabe der Bilder.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werden mit Hilfe von einem ”external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vorgeschlagen 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2000 -&gt; ähnliche Merkmale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Größe von allen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für das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angepasst.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-Net erwartet von jeder Region eine bestimmte Größe.</a:t>
            </a:r>
          </a:p>
          <a:p>
            <a:pPr marL="228600" indent="-228600">
              <a:buAutoNum type="arabicParenR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verfeinert die Boxen, in welche sich Objekte befinden.</a:t>
            </a:r>
          </a:p>
          <a:p>
            <a:pPr marL="228600" indent="-228600">
              <a:buAutoNum type="arabicParenR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Regionen werden klassifiziert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31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Dauert sehr lange das Netz zu trainieren (2000 Regionen pro Bild)</a:t>
            </a:r>
          </a:p>
          <a:p>
            <a:r>
              <a:rPr lang="de-DE" dirty="0"/>
              <a:t>Kann nicht in Echtzeit klassifizieren ~47 Sekunden pro Bild</a:t>
            </a:r>
          </a:p>
          <a:p>
            <a:r>
              <a:rPr lang="de-DE" dirty="0"/>
              <a:t>Fixer Suchalgorithmus =&gt; es wird dort nichts gelernt</a:t>
            </a:r>
          </a:p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93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DCA9E-6AC6-4AB6-ADE9-9D0DA32568A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25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A68B213F-206F-4F42-949D-2DF2C49E280D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EC88A-10A7-44A7-AE77-382F972E89F4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735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7228-5A87-48EC-84A9-FA66316C17D7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030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936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B5C03-E921-4F4D-BF33-9E86EBD9B4F3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0A02-780B-49FA-BDAD-6FCB39A45481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440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001C-E238-40B9-8C0F-8AC3CBC24623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50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2A49-BC5D-4775-B3A9-705C47387146}" type="datetime1">
              <a:rPr lang="de-DE" smtClean="0"/>
              <a:t>07.05.2020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08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BF4B-D46C-4DB8-B0FE-443580BB193D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10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48C226-E74C-471B-91D3-498F71966195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833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5FD6-EDF9-4D83-A66D-50A69D0953EF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28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fld id="{86723171-A68B-4FB8-A7F7-4A73D016F96F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2919E40B-AC7D-4A7F-9508-598983C40C41}" type="slidenum">
              <a:rPr lang="en-DE" smtClean="0"/>
              <a:pPr/>
              <a:t>‹Nr.›</a:t>
            </a:fld>
            <a:endParaRPr lang="en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time_continue=131&amp;v=hPCTwxF0qf4&amp;feature=emb_logo" TargetMode="External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www.cdc.gov/coronavirus/2019-ncov/prevent-getting-sick/social-distancing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gdata-insider.de/was-ist-deep-learning-a-603129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808434/how-does-the-viola-jones-face-detection-method-work/5087439750874397" TargetMode="External"/><Relationship Id="rId2" Type="http://schemas.openxmlformats.org/officeDocument/2006/relationships/hyperlink" Target="https://www.nec.co.nz/market-leadership/publications-media/face-detection-vs-facial-recognition-whats-the-difference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hyperlink" Target="https://dzone.com/articles/drowsy-detection-using-facial-landmarks-extra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geitgey/facerecognition" TargetMode="External"/><Relationship Id="rId4" Type="http://schemas.openxmlformats.org/officeDocument/2006/relationships/hyperlink" Target="http://dlib.net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andsmart.de/var/site/storage/images/_aliases/fixed_col_8/2/8/5/0/60582-1-ger-DE/amazons-echo-dot-nutzt-auch-die-sprachsteuerung-alexa.jpg" TargetMode="External"/><Relationship Id="rId2" Type="http://schemas.openxmlformats.org/officeDocument/2006/relationships/hyperlink" Target="https://mrt-akademie.de/wp-content/uploads/2015/11/Hirn-sagittal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Kedar_Potdar/publication/329217107/figure/fig4/AS:697578261852162@1543327026650/Object-detection-in-a-dense-scene.ppm" TargetMode="External"/><Relationship Id="rId5" Type="http://schemas.openxmlformats.org/officeDocument/2006/relationships/hyperlink" Target="https://upload.wikimedia.org/wikipedia/commons/thumb/6/63/Typical_cnn.png/395px-Typical_cnn.png" TargetMode="External"/><Relationship Id="rId4" Type="http://schemas.openxmlformats.org/officeDocument/2006/relationships/hyperlink" Target="https://lh3.googleusercontent.com/proxy/MqRA994uThbBbiQj5XvkQo9tp_cg9ITeQq3M9sGEnhK-dp8nCRrIEUXzkzlFr9sYl0b9BukuAOE5QR9kdGxaxd41OmpItbtMVKHcVT9eJt0xqKMSAzr7tTQCfy9UUdyv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-frt3-1.xx.fbcdn.net/v/t1.0-1/69563361_121455362546062_4961518440490729472_n.jpg?_nc_cat=102&amp;_nc_sid=dbb9e7&amp;_nc_ohc=Nbtoh2VQXZAAX8RGmeF&amp;_nc_ht=scontent-frt3-1.xx&amp;oh=8d72f372fa1dc2e03a30a623ead22410&amp;oe=5ED750E3" TargetMode="External"/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vecteezy.com/vektorkunst/582158-sanduhr-symbol-vektor-illustration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BHISHEKCHBA/image-processing-67649577" TargetMode="External"/><Relationship Id="rId2" Type="http://schemas.openxmlformats.org/officeDocument/2006/relationships/hyperlink" Target="https://de.wikipedia.org/wiki/Datei:Face_detection_example_openCV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eal-time-face-recognition-with-cpu-983d35cc3ec5" TargetMode="External"/><Relationship Id="rId5" Type="http://schemas.openxmlformats.org/officeDocument/2006/relationships/hyperlink" Target="https://mc.ai/haar-cascade-face-identification/" TargetMode="External"/><Relationship Id="rId4" Type="http://schemas.openxmlformats.org/officeDocument/2006/relationships/hyperlink" Target="https://towardsdatascience.com/the-intuition-behind-facial-detection-the-viola-jones-algorithm-29d9106b6999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de/pin/351351208415072519/" TargetMode="External"/><Relationship Id="rId7" Type="http://schemas.openxmlformats.org/officeDocument/2006/relationships/hyperlink" Target="https://de.m.wikipedia.org/wiki/Datei:Download_alt_font_awesome.svg" TargetMode="External"/><Relationship Id="rId2" Type="http://schemas.openxmlformats.org/officeDocument/2006/relationships/hyperlink" Target="https://www.pyimagesearch.com/2017/04/03/facial-landmarks-dlib-opencv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Google" TargetMode="External"/><Relationship Id="rId5" Type="http://schemas.openxmlformats.org/officeDocument/2006/relationships/hyperlink" Target="http://www.iconarchive.com/show/free-folder-icons-by-iconshock/folder-images-icon.html" TargetMode="External"/><Relationship Id="rId4" Type="http://schemas.openxmlformats.org/officeDocument/2006/relationships/hyperlink" Target="https://www.greymatter.com/corporate/showcase/bing-search-api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7FEBA-A3CF-42AF-9900-CA00DB11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D68C00-7A82-418B-8C93-FD4B2781D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/>
              <a:t>Jens Windisch (1970362)</a:t>
            </a:r>
          </a:p>
          <a:p>
            <a:pPr algn="ctr"/>
            <a:r>
              <a:rPr lang="de-DE" dirty="0"/>
              <a:t>Markus Cöllen (1971211)</a:t>
            </a:r>
            <a:endParaRPr lang="en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202AF-2606-42D7-835A-F94BB4E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816-08D1-4710-B31A-BBEFCAF10A94}" type="datetime1">
              <a:rPr lang="de-DE" smtClean="0"/>
              <a:t>07.05.2020</a:t>
            </a:fld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229CB-AD0E-4A57-B863-E70DF443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E1A9A-21BE-4F86-A9C6-2819AB32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6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ED040E-564C-422A-AA3B-F6AB248E8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9" y="2100649"/>
            <a:ext cx="10370981" cy="34760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178BE4-43BD-4EA4-A63C-71249D14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DBAF2C-A248-470E-A884-BC550942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3371F-D8EE-4350-ADD9-58886A29D576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B5ADDB-1EF9-43E8-A46A-FD9F35F3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897FE2-2FD4-40C7-9604-6037527D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7268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BE43B2-1A4E-42CA-BC1A-70BF7409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4B59-12C4-490C-B3A9-8C138721388E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4062AD-99CC-438B-B7A2-238AF11E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0524C3-EAE9-4986-9841-B001BA34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30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FC9A0E-B4A5-4A73-BF06-27446DAAA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Objekterkennung?</a:t>
            </a:r>
            <a:endParaRPr lang="en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DEAAAA0-85EF-4F6B-8055-B04FE8F9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02" y="1846263"/>
            <a:ext cx="6105921" cy="4022725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0098C6-91D2-48D0-999F-D740CA05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21FF-42BB-49F9-B366-B01B041A4B55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AC8AC-ED21-4BE5-8BE0-35E924BA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36205D-BF18-4ECD-83A9-81DCBCA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57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Objekterfassung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BC8-4D5E-4BC5-AE05-0D1046C7CAA4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13</a:t>
            </a:fld>
            <a:endParaRPr lang="en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E3997591-C01D-4A93-B377-88E339EF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52770"/>
          <a:stretch/>
        </p:blipFill>
        <p:spPr>
          <a:xfrm>
            <a:off x="1952368" y="2154967"/>
            <a:ext cx="3183738" cy="30827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E2A301-8807-40C4-A636-CD75836E1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6" y="2154967"/>
            <a:ext cx="3082716" cy="3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FF185-FC24-41E8-BD7F-8F2AA05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Objektererkennung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8A1B02-B2F1-4E59-A702-A576A386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C62B-6DB1-445D-823F-5895C1283666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9D5B68-D9A6-48CF-BF74-8B98D67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E7AED-D1AA-4E80-A042-D7FDFB3D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14</a:t>
            </a:fld>
            <a:endParaRPr lang="en-DE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CB2179CD-1E3D-476E-9098-232628175D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83246" y="2181001"/>
            <a:ext cx="5686467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58E7F-3F23-4F9E-9A8E-935A3E9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Objekterkennung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EAE7A5-38EB-4687-9878-68821C0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03868" y="1737360"/>
            <a:ext cx="6984263" cy="4576089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506C6B-4BEA-49EE-8CFB-1660F5B8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A81-9D85-4964-AE42-3BEC078F5EF7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B487EB-6273-4D98-B352-C239759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B4345F-84DE-4809-87A6-AC904CA2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9A53626-2841-4CD9-BFAA-C1D0EFE9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2114339"/>
            <a:ext cx="9410700" cy="3486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 Stage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568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R-CNN Nachteile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4526-251C-4362-BF7C-C1EC3D4E8BE3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17</a:t>
            </a:fld>
            <a:endParaRPr lang="en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A3C14-67FA-447D-B5A5-97367DF25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68" y="2298665"/>
            <a:ext cx="2821976" cy="2821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4F9A02-CBDA-4A2E-B775-6540E1CE1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33" y="2637508"/>
            <a:ext cx="2282798" cy="2282798"/>
          </a:xfrm>
          <a:prstGeom prst="rect">
            <a:avLst/>
          </a:prstGeom>
        </p:spPr>
      </p:pic>
      <p:pic>
        <p:nvPicPr>
          <p:cNvPr id="1030" name="Picture 6" descr="Sanduhr-Symbol-Vektor-Illustration - Download Kostenlos Vector ...">
            <a:extLst>
              <a:ext uri="{FF2B5EF4-FFF2-40B4-BE49-F238E27FC236}">
                <a16:creationId xmlns:a16="http://schemas.microsoft.com/office/drawing/2014/main" id="{33DB1147-CB5B-4194-90F3-0248813C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11" y="2565666"/>
            <a:ext cx="2354640" cy="235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2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3B4BF-BACE-4889-9B8D-295BF57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anderer 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08D3A2-C6C7-419C-BC63-84A98C0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588B1-5AA8-450D-9FD0-FAD6F48C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4010A-0CEB-492C-BFCF-91D56E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18</a:t>
            </a:fld>
            <a:endParaRPr lang="en-DE" dirty="0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C76A6C77-29EA-4119-A5CA-622A9B2D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55854"/>
              </p:ext>
            </p:extLst>
          </p:nvPr>
        </p:nvGraphicFramePr>
        <p:xfrm>
          <a:off x="2056510" y="2477594"/>
          <a:ext cx="8078980" cy="2310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745">
                  <a:extLst>
                    <a:ext uri="{9D8B030D-6E8A-4147-A177-3AD203B41FA5}">
                      <a16:colId xmlns:a16="http://schemas.microsoft.com/office/drawing/2014/main" val="4012663208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151469667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3752947154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1384596156"/>
                    </a:ext>
                  </a:extLst>
                </a:gridCol>
              </a:tblGrid>
              <a:tr h="843866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VOV2007 </a:t>
                      </a:r>
                      <a:r>
                        <a:rPr lang="de-DE" dirty="0" err="1"/>
                        <a:t>test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FPS (Titan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Input </a:t>
                      </a:r>
                      <a:r>
                        <a:rPr lang="de-DE" dirty="0" err="1"/>
                        <a:t>resolution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2595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Faster</a:t>
                      </a:r>
                      <a:r>
                        <a:rPr lang="de-DE" dirty="0"/>
                        <a:t>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73,2 %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~ 1000 x 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069508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63,4 %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448 x 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0504"/>
                  </a:ext>
                </a:extLst>
              </a:tr>
              <a:tr h="4889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77,2 %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300 x 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9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06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Detector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Einzelnes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bessere</a:t>
            </a:r>
            <a:r>
              <a:rPr lang="en-US" dirty="0"/>
              <a:t> Performance (1 Stage Detector)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/>
              <a:t>external </a:t>
            </a:r>
            <a:r>
              <a:rPr lang="de-DE" dirty="0" err="1"/>
              <a:t>proposer</a:t>
            </a:r>
            <a:r>
              <a:rPr lang="de-DE" dirty="0"/>
              <a:t> für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Interest (</a:t>
            </a:r>
            <a:r>
              <a:rPr lang="de-DE" dirty="0" err="1"/>
              <a:t>RoI</a:t>
            </a:r>
            <a:r>
              <a:rPr lang="de-DE" dirty="0"/>
              <a:t>) mehr nötig</a:t>
            </a:r>
          </a:p>
          <a:p>
            <a:r>
              <a:rPr lang="de-DE" dirty="0"/>
              <a:t>Feste </a:t>
            </a:r>
            <a:r>
              <a:rPr lang="de-DE" dirty="0" err="1"/>
              <a:t>Standart</a:t>
            </a:r>
            <a:r>
              <a:rPr lang="de-DE" dirty="0"/>
              <a:t> Boxen</a:t>
            </a:r>
          </a:p>
          <a:p>
            <a:r>
              <a:rPr lang="en-US" dirty="0" err="1"/>
              <a:t>Jede</a:t>
            </a:r>
            <a:r>
              <a:rPr lang="en-US" dirty="0"/>
              <a:t> Box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Score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dessen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darin</a:t>
            </a:r>
            <a:r>
              <a:rPr lang="en-US" dirty="0"/>
              <a:t> und </a:t>
            </a:r>
            <a:r>
              <a:rPr lang="en-US" dirty="0" err="1"/>
              <a:t>passt</a:t>
            </a:r>
            <a:r>
              <a:rPr lang="en-US" dirty="0"/>
              <a:t> seine </a:t>
            </a:r>
            <a:r>
              <a:rPr lang="en-US" dirty="0" err="1"/>
              <a:t>Größe</a:t>
            </a:r>
            <a:r>
              <a:rPr lang="en-US" dirty="0"/>
              <a:t>/Position an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C75F-75B0-4ABA-959A-568486DE20BF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557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8185AA-A071-40DF-A558-F0448EF5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9458-7C44-4495-A885-53E425C2235A}" type="datetime1">
              <a:rPr lang="de-DE" smtClean="0"/>
              <a:t>07.05.2020</a:t>
            </a:fld>
            <a:endParaRPr lang="en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9173423-4C6C-4514-AFDA-3CB597FE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4C5180-A054-4FD5-93F4-598DA9A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</a:t>
            </a:fld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4EAD2-FF75-4BC6-9579-7F325B8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1" y="1931959"/>
            <a:ext cx="5703013" cy="29940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D3C58F-E571-478A-9D7D-BC3A8C15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3" y="1931959"/>
            <a:ext cx="5318086" cy="2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B55A1E73-E779-43AC-9FA8-1B5FF930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4" r="72515" b="33710"/>
          <a:stretch/>
        </p:blipFill>
        <p:spPr>
          <a:xfrm>
            <a:off x="1696760" y="2684254"/>
            <a:ext cx="2891481" cy="28286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20</a:t>
            </a:fld>
            <a:endParaRPr lang="en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1E6367-3E83-45D3-AF6F-72F58FC4B0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r="37317" b="53473"/>
          <a:stretch/>
        </p:blipFill>
        <p:spPr>
          <a:xfrm>
            <a:off x="7282249" y="2684254"/>
            <a:ext cx="2764895" cy="279596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292694" y="3703156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858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BF52420-B3CC-4116-8A44-288D57C8D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b="6263"/>
          <a:stretch/>
        </p:blipFill>
        <p:spPr>
          <a:xfrm>
            <a:off x="1230725" y="163035"/>
            <a:ext cx="9863995" cy="600298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E51F-F0F8-49B0-967A-6254948B23B1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21</a:t>
            </a:fld>
            <a:endParaRPr lang="en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FE8EBE-2024-4E95-A9DB-5925D3A7A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8191518" y="1804087"/>
            <a:ext cx="2530399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2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739BE-87E8-4CA8-8D2D-BF56F215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CC279-CAB9-4C9C-AF9A-1AFB3187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22A6-828B-41B9-9AB0-DD2D0B9EA305}" type="datetime1">
              <a:rPr lang="de-DE" smtClean="0"/>
              <a:pPr/>
              <a:t>07.05.2020</a:t>
            </a:fld>
            <a:endParaRPr 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1B591-6E6A-48E1-ADE3-FB498F46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9E80E-B3E3-439C-8235-E7E2392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pPr/>
              <a:t>22</a:t>
            </a:fld>
            <a:endParaRPr lang="en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09A0E2E-5EBA-4267-901F-FA12099CF2BE}"/>
              </a:ext>
            </a:extLst>
          </p:cNvPr>
          <p:cNvSpPr/>
          <p:nvPr/>
        </p:nvSpPr>
        <p:spPr>
          <a:xfrm>
            <a:off x="5483929" y="3461998"/>
            <a:ext cx="1285102" cy="790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925799A-BB7D-4012-8615-764F167AA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1155" r="36655" b="1526"/>
          <a:stretch/>
        </p:blipFill>
        <p:spPr>
          <a:xfrm>
            <a:off x="1943716" y="2515648"/>
            <a:ext cx="2693773" cy="2683531"/>
          </a:xfrm>
          <a:prstGeom prst="rect">
            <a:avLst/>
          </a:prstGeom>
        </p:spPr>
      </p:pic>
      <p:pic>
        <p:nvPicPr>
          <p:cNvPr id="13" name="Inhaltsplatzhalter 8">
            <a:extLst>
              <a:ext uri="{FF2B5EF4-FFF2-40B4-BE49-F238E27FC236}">
                <a16:creationId xmlns:a16="http://schemas.microsoft.com/office/drawing/2014/main" id="{EB09DA2B-B156-4336-ABB5-0F411A1AE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0" t="1274" r="249" b="1025"/>
          <a:stretch/>
        </p:blipFill>
        <p:spPr>
          <a:xfrm>
            <a:off x="7615469" y="2517763"/>
            <a:ext cx="2693773" cy="2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8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Look </a:t>
            </a:r>
            <a:r>
              <a:rPr lang="de-DE" dirty="0" err="1"/>
              <a:t>Once</a:t>
            </a:r>
            <a:r>
              <a:rPr lang="de-DE" dirty="0"/>
              <a:t>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93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7A7-4882-4DA8-871F-9AE6DEBB2B07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977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Allgemein</a:t>
            </a:r>
            <a:endParaRPr lang="en-DE" dirty="0"/>
          </a:p>
        </p:txBody>
      </p:sp>
      <p:pic>
        <p:nvPicPr>
          <p:cNvPr id="1026" name="Picture 2" descr="Datei:Face detection example openCV.jpg – Wikipe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04" y="1851308"/>
            <a:ext cx="6069801" cy="413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4532E-65C0-4782-AE73-57402D3447EB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365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Viola-Jones-Methode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4F07-074E-45F6-B0B4-E8AFE41B5DAA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26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9" y="1843629"/>
            <a:ext cx="8194015" cy="45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BC407-0557-4ACF-806A-6D1ABDC0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Haar Features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CB3730-8084-4D50-BBA8-429F6619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8F222-C892-404A-8560-EDB1DE8BBAB0}" type="datetime1">
              <a:rPr lang="de-DE" smtClean="0"/>
              <a:t>07.05.2020</a:t>
            </a:fld>
            <a:endParaRPr lang="en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0F27413-3379-48BB-85F8-DCAA9DB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49EE0DA-61DA-4907-9935-086081E0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27</a:t>
            </a:fld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8D308-9391-4224-BB7B-92B930C5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171027"/>
            <a:ext cx="4294272" cy="3936416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643E0D5-780D-4B92-8DC5-A03C9B05FFEB}"/>
              </a:ext>
            </a:extLst>
          </p:cNvPr>
          <p:cNvSpPr/>
          <p:nvPr/>
        </p:nvSpPr>
        <p:spPr>
          <a:xfrm>
            <a:off x="5106119" y="3672597"/>
            <a:ext cx="1484851" cy="9332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https://cdn-images-1.medium.com/freeze/max/1000/1*qtkwTaE4PXf9sdTzqTZX1A.png?q=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52" y="2331385"/>
            <a:ext cx="4510554" cy="36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25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</a:t>
            </a:r>
            <a:r>
              <a:rPr lang="de-DE" dirty="0" err="1"/>
              <a:t>AdaBoost</a:t>
            </a:r>
            <a:endParaRPr lang="en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21" y="2686193"/>
            <a:ext cx="5372558" cy="1337325"/>
          </a:xfrm>
        </p:spPr>
      </p:pic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65DD-6585-4EC2-9937-3EF023C50733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62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EE5A-567C-4521-A36F-29BDB690E413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29</a:t>
            </a:fld>
            <a:endParaRPr lang="en-DE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2133600" y="5976938"/>
            <a:ext cx="10058400" cy="4024312"/>
          </a:xfrm>
        </p:spPr>
        <p:txBody>
          <a:bodyPr/>
          <a:lstStyle/>
          <a:p>
            <a:pPr marL="0" lvl="0" indent="0">
              <a:buNone/>
            </a:pPr>
            <a:r>
              <a:rPr lang="de-DE" dirty="0">
                <a:hlinkClick r:id="rId5"/>
              </a:rPr>
              <a:t>https://www.youtube.com/watch?v=hPCTwxF0qf4&amp;feature=emb_logo</a:t>
            </a:r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181" y="323326"/>
            <a:ext cx="10058400" cy="553466"/>
          </a:xfrm>
        </p:spPr>
        <p:txBody>
          <a:bodyPr>
            <a:normAutofit fontScale="90000"/>
          </a:bodyPr>
          <a:lstStyle/>
          <a:p>
            <a:r>
              <a:rPr lang="de-DE" dirty="0"/>
              <a:t>Cascading</a:t>
            </a:r>
            <a:endParaRPr lang="en-DE" dirty="0"/>
          </a:p>
        </p:txBody>
      </p:sp>
      <p:pic>
        <p:nvPicPr>
          <p:cNvPr id="2" name="Haar Cascade Visualization">
            <a:hlinkClick r:id="" action="ppaction://media"/>
            <a:extLst>
              <a:ext uri="{FF2B5EF4-FFF2-40B4-BE49-F238E27FC236}">
                <a16:creationId xmlns:a16="http://schemas.microsoft.com/office/drawing/2014/main" id="{08B454B5-63B6-4A94-B037-4D649276B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0200" y="156368"/>
            <a:ext cx="6111599" cy="58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990" y="187920"/>
            <a:ext cx="10119360" cy="662322"/>
          </a:xfrm>
        </p:spPr>
        <p:txBody>
          <a:bodyPr>
            <a:normAutofit fontScale="90000"/>
          </a:bodyPr>
          <a:lstStyle/>
          <a:p>
            <a:r>
              <a:rPr lang="de-DE" dirty="0"/>
              <a:t>Social </a:t>
            </a:r>
            <a:r>
              <a:rPr lang="de-DE" dirty="0" err="1"/>
              <a:t>Distancing</a:t>
            </a:r>
            <a:endParaRPr lang="de-DE" dirty="0">
              <a:hlinkClick r:id="rId4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3CB9-ABA9-48F3-BBBD-FEA166E63D69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</a:t>
            </a:fld>
            <a:endParaRPr lang="en-DE"/>
          </a:p>
        </p:txBody>
      </p:sp>
      <p:pic>
        <p:nvPicPr>
          <p:cNvPr id="7" name="Landing-AI-Social-Distancing-Detector-Demo">
            <a:hlinkClick r:id="" action="ppaction://media"/>
            <a:extLst>
              <a:ext uri="{FF2B5EF4-FFF2-40B4-BE49-F238E27FC236}">
                <a16:creationId xmlns:a16="http://schemas.microsoft.com/office/drawing/2014/main" id="{A6A30B44-AB08-40E2-9A48-F3BC44BD8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450" y="850242"/>
            <a:ext cx="11337769" cy="515514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6480838-7DEB-468A-8B19-B8E18FAA2783}"/>
              </a:ext>
            </a:extLst>
          </p:cNvPr>
          <p:cNvSpPr/>
          <p:nvPr/>
        </p:nvSpPr>
        <p:spPr>
          <a:xfrm>
            <a:off x="296539" y="6005384"/>
            <a:ext cx="1238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https://www.technologyreview.com/2020/04/17/1000092/ai-machine-learning-watches-social-distancing-at-work/</a:t>
            </a:r>
          </a:p>
        </p:txBody>
      </p:sp>
    </p:spTree>
    <p:extLst>
      <p:ext uri="{BB962C8B-B14F-4D97-AF65-F5344CB8AC3E}">
        <p14:creationId xmlns:p14="http://schemas.microsoft.com/office/powerpoint/2010/main" val="6106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–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r>
              <a:rPr lang="de-DE" dirty="0"/>
              <a:t> stellt vortrainierte </a:t>
            </a:r>
            <a:r>
              <a:rPr lang="de-DE" dirty="0" err="1"/>
              <a:t>Haarcascades</a:t>
            </a:r>
            <a:r>
              <a:rPr lang="de-DE" dirty="0"/>
              <a:t> bereit</a:t>
            </a:r>
          </a:p>
          <a:p>
            <a:pPr lvl="1"/>
            <a:r>
              <a:rPr lang="de-DE" b="1" dirty="0"/>
              <a:t>Einfache Gesichtserkennung</a:t>
            </a:r>
          </a:p>
          <a:p>
            <a:pPr lvl="1"/>
            <a:r>
              <a:rPr lang="de-DE" b="1" dirty="0"/>
              <a:t>Augenerkennung</a:t>
            </a:r>
          </a:p>
          <a:p>
            <a:pPr lvl="1"/>
            <a:r>
              <a:rPr lang="de-DE" dirty="0"/>
              <a:t>Ganzkörpererkennung</a:t>
            </a:r>
          </a:p>
          <a:p>
            <a:pPr lvl="1"/>
            <a:r>
              <a:rPr lang="de-DE" dirty="0"/>
              <a:t>Oberkörpererkennung</a:t>
            </a:r>
          </a:p>
          <a:p>
            <a:pPr lvl="1"/>
            <a:r>
              <a:rPr lang="de-DE" dirty="0"/>
              <a:t>Unterkörpererkennung</a:t>
            </a:r>
          </a:p>
          <a:p>
            <a:pPr lvl="1"/>
            <a:r>
              <a:rPr lang="de-DE" dirty="0"/>
              <a:t>Katzenerkennung</a:t>
            </a:r>
          </a:p>
          <a:p>
            <a:pPr lvl="1"/>
            <a:r>
              <a:rPr lang="de-DE" dirty="0"/>
              <a:t>Etc.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A1902-0181-4711-A870-7EE329825B38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039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</a:t>
            </a:r>
            <a:r>
              <a:rPr lang="de-DE" dirty="0" err="1"/>
              <a:t>Detection</a:t>
            </a:r>
            <a:r>
              <a:rPr lang="de-DE" dirty="0"/>
              <a:t>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4327-E53C-4ACE-8E52-4628C67D6F33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961B72-0E64-4546-86DE-7A9213AE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A6A-555A-4FFF-9CFA-0B63813CA917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3CF692-6BEB-4EE8-8A69-7C2A04FF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22F05-46B0-46B5-AD1C-A3D20B1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751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615F0-FF86-40FC-9E71-946EB4ED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7941"/>
            <a:ext cx="10515600" cy="1325563"/>
          </a:xfrm>
        </p:spPr>
        <p:txBody>
          <a:bodyPr/>
          <a:lstStyle/>
          <a:p>
            <a:r>
              <a:rPr lang="de-DE" dirty="0"/>
              <a:t>Face Recognition - Allgemein</a:t>
            </a:r>
          </a:p>
        </p:txBody>
      </p:sp>
      <p:pic>
        <p:nvPicPr>
          <p:cNvPr id="1026" name="Picture 2" descr="Real time face recognition with CPU -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49" y="1788353"/>
            <a:ext cx="8035300" cy="4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160F4-7AA8-44F8-A1B0-3887074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23DE-8512-4E8B-995E-256AD6B9E8F3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F534A1-80AB-4043-8E53-6788722F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92B2A0-9101-46F4-89B6-1AE1D5C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624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Problem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B10C-D77D-43CA-BD09-3723C1F0D45D}" type="datetime1">
              <a:rPr lang="de-DE" smtClean="0"/>
              <a:t>07.05.2020</a:t>
            </a:fld>
            <a:endParaRPr lang="en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34</a:t>
            </a:fld>
            <a:endParaRPr lang="en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81" y="1840355"/>
            <a:ext cx="2978046" cy="446706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7" y="1915306"/>
            <a:ext cx="4317167" cy="43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8353D2F-D104-43AE-BA20-B035E3386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10" y="2145675"/>
            <a:ext cx="4324954" cy="390579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07.05.2020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7473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</a:t>
            </a:r>
            <a:r>
              <a:rPr lang="de-DE" dirty="0" err="1"/>
              <a:t>Facial</a:t>
            </a:r>
            <a:r>
              <a:rPr lang="de-DE" dirty="0"/>
              <a:t> Landmarks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07.05.2020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36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45" y="2341322"/>
            <a:ext cx="3315163" cy="315321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98" y="2103164"/>
            <a:ext cx="331516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7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pPr lvl="1"/>
            <a:r>
              <a:rPr lang="de-DE" dirty="0"/>
              <a:t>Stellt Algorithmen für Bildverarbeitung und </a:t>
            </a:r>
            <a:r>
              <a:rPr lang="de-DE" dirty="0" err="1"/>
              <a:t>Machine</a:t>
            </a:r>
            <a:r>
              <a:rPr lang="de-DE" dirty="0"/>
              <a:t> Learning bereit</a:t>
            </a:r>
          </a:p>
          <a:p>
            <a:pPr lvl="1"/>
            <a:r>
              <a:rPr lang="de-DE" dirty="0"/>
              <a:t>Implementiert in C++</a:t>
            </a:r>
          </a:p>
          <a:p>
            <a:pPr lvl="1"/>
            <a:r>
              <a:rPr lang="de-DE" dirty="0"/>
              <a:t>Stellt Schnittstelle für Python bereit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603F-895E-4301-B5A7-85A42F310650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311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Facial</a:t>
            </a:r>
            <a:r>
              <a:rPr lang="de-DE" dirty="0"/>
              <a:t> Landmarks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31D5-3BF4-4CD4-B66A-770EDF18DA9C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454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07.05.2020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39</a:t>
            </a:fld>
            <a:endParaRPr lang="en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25" y="2106634"/>
            <a:ext cx="1933065" cy="351062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7" y="2799969"/>
            <a:ext cx="2670907" cy="267090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69" y="3074720"/>
            <a:ext cx="3858091" cy="217017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248119" y="5617200"/>
            <a:ext cx="33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Scott </a:t>
            </a:r>
            <a:r>
              <a:rPr lang="de-DE" dirty="0" err="1"/>
              <a:t>Clifton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33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6ADDFE8-8EC5-4039-93BB-6323274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Präsentation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A2E8AC9-94C9-4C10-8C97-FCFFD13F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de-DE" dirty="0"/>
          </a:p>
          <a:p>
            <a:r>
              <a:rPr lang="de-DE" dirty="0"/>
              <a:t>Deep Learning</a:t>
            </a:r>
          </a:p>
          <a:p>
            <a:r>
              <a:rPr lang="de-DE" dirty="0"/>
              <a:t>Objekterkennung</a:t>
            </a:r>
          </a:p>
          <a:p>
            <a:r>
              <a:rPr lang="de-DE" dirty="0"/>
              <a:t>Face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/>
              <a:t>Face Recognition</a:t>
            </a:r>
          </a:p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F669A4-A638-47E3-9AC7-14311718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46BE-4037-48A7-BA8B-1163365C1BC1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7EDF-5B3D-417D-A6FE-C385713F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85522B-FDC8-4B60-BA15-DC8992A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455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- Messungen</a:t>
            </a:r>
            <a:endParaRPr lang="en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432DC4-2C62-48C4-AC65-D5DFB51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FDD4A-03C0-4AB2-B92A-C2A9A5A96AAA}" type="datetime1">
              <a:rPr lang="de-DE" smtClean="0"/>
              <a:t>07.05.2020</a:t>
            </a:fld>
            <a:endParaRPr lang="en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AFC0C5F-1B2F-4466-944A-D7F80DC6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DE4DB0-1216-4FC4-BCFE-3CD84D32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40</a:t>
            </a:fld>
            <a:endParaRPr lang="en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27" y="1906316"/>
            <a:ext cx="5688905" cy="43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0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Bing Image Search API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41</a:t>
            </a:fld>
            <a:endParaRPr lang="en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03" y="2949887"/>
            <a:ext cx="2358682" cy="213966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5093224" y="3840972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56" y="265115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28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BF07AF-63C0-486A-A777-5AF786F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Datensatzerstellung – Manuell</a:t>
            </a:r>
            <a:endParaRPr lang="en-DE" dirty="0"/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C1A900D8-45B5-4FDC-989E-048A9CEF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80D1-18C5-45F5-BD05-7C82F54F08B8}" type="datetime1">
              <a:rPr lang="de-DE" smtClean="0"/>
              <a:t>07.05.2020</a:t>
            </a:fld>
            <a:endParaRPr lang="en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22686015-84BD-43E6-BD44-EA88D2A4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27BBAEC3-E26E-4ED9-B055-82E141C8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42</a:t>
            </a:fld>
            <a:endParaRPr lang="en-DE"/>
          </a:p>
        </p:txBody>
      </p:sp>
      <p:pic>
        <p:nvPicPr>
          <p:cNvPr id="1028" name="Picture 4" descr="Google –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" y="3201509"/>
            <a:ext cx="4119683" cy="13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i:Download alt font awesome.svg –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29" y="2851235"/>
            <a:ext cx="1944250" cy="19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258" y="2604160"/>
            <a:ext cx="2438400" cy="2438400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4702139" y="3490465"/>
            <a:ext cx="623104" cy="654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/>
          <p:cNvSpPr/>
          <p:nvPr/>
        </p:nvSpPr>
        <p:spPr>
          <a:xfrm>
            <a:off x="7519865" y="3638975"/>
            <a:ext cx="1161393" cy="357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877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Face Recognition -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750A-0466-4769-8B24-DB4715358FA4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2093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Caffe</a:t>
            </a:r>
            <a:r>
              <a:rPr lang="de-DE" dirty="0"/>
              <a:t> - </a:t>
            </a:r>
            <a:r>
              <a:rPr lang="de-DE" dirty="0" err="1"/>
              <a:t>Deep</a:t>
            </a:r>
            <a:r>
              <a:rPr lang="de-DE" dirty="0"/>
              <a:t> Learning Model</a:t>
            </a:r>
          </a:p>
          <a:p>
            <a:pPr lvl="1"/>
            <a:r>
              <a:rPr lang="de-DE" dirty="0"/>
              <a:t>Finden und lokalisieren von Gesichtern</a:t>
            </a:r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</a:t>
            </a:r>
          </a:p>
          <a:p>
            <a:pPr lvl="1"/>
            <a:r>
              <a:rPr lang="de-DE" dirty="0"/>
              <a:t>Namen</a:t>
            </a:r>
          </a:p>
          <a:p>
            <a:pPr lvl="1"/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 err="1"/>
              <a:t>OpenCV</a:t>
            </a:r>
            <a:r>
              <a:rPr lang="de-DE" dirty="0"/>
              <a:t> DNN Modul</a:t>
            </a:r>
          </a:p>
          <a:p>
            <a:pPr lvl="1"/>
            <a:r>
              <a:rPr lang="de-DE" dirty="0"/>
              <a:t>Laden der Modelle und Daten</a:t>
            </a:r>
          </a:p>
          <a:p>
            <a:r>
              <a:rPr lang="de-DE" dirty="0" err="1"/>
              <a:t>Scikit-learn</a:t>
            </a:r>
            <a:endParaRPr lang="de-DE" dirty="0"/>
          </a:p>
          <a:p>
            <a:pPr lvl="1"/>
            <a:r>
              <a:rPr lang="de-DE" dirty="0" err="1"/>
              <a:t>Machine</a:t>
            </a:r>
            <a:r>
              <a:rPr lang="de-DE" dirty="0"/>
              <a:t> Learning Bibliothek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102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 – Demo #2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Dlib</a:t>
            </a:r>
            <a:endParaRPr lang="de-DE" dirty="0"/>
          </a:p>
          <a:p>
            <a:r>
              <a:rPr lang="de-DE" dirty="0" err="1"/>
              <a:t>face_recognition</a:t>
            </a:r>
            <a:endParaRPr lang="de-DE" dirty="0"/>
          </a:p>
          <a:p>
            <a:pPr lvl="1"/>
            <a:r>
              <a:rPr lang="de-DE" dirty="0"/>
              <a:t>Bibliothek, welche Gesichtserkennungsalgorithmen kapselt aus </a:t>
            </a:r>
            <a:r>
              <a:rPr lang="de-DE" dirty="0" err="1"/>
              <a:t>Dlib</a:t>
            </a:r>
            <a:endParaRPr lang="de-DE" dirty="0"/>
          </a:p>
          <a:p>
            <a:r>
              <a:rPr lang="de-DE" dirty="0"/>
              <a:t>Pickle Dateien</a:t>
            </a:r>
          </a:p>
          <a:p>
            <a:pPr lvl="1"/>
            <a:r>
              <a:rPr lang="de-DE" dirty="0"/>
              <a:t>Messungen + Namen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03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Weiterführendes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829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343827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Age &amp; Gender – 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4A40-A642-4B18-B280-A49EAD04BD21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48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4002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0043-14B0-4507-987D-25AF5D3413E8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49</a:t>
            </a:fld>
            <a:endParaRPr lang="en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23" y="1737360"/>
            <a:ext cx="4721448" cy="19972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6ED7576-C66D-44DD-B9A6-2BF8BC9A6E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3"/>
          <a:stretch/>
        </p:blipFill>
        <p:spPr>
          <a:xfrm>
            <a:off x="488984" y="1844311"/>
            <a:ext cx="4822803" cy="266169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13" y="3474485"/>
            <a:ext cx="4968580" cy="199722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2" y="4358850"/>
            <a:ext cx="4416765" cy="178946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967" y="4529695"/>
            <a:ext cx="3551264" cy="14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8D4BD8-7F97-44A5-B56F-8B437C97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F7FB-B0D3-40E2-B6B7-D738F2BC132A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68F66E-A155-433E-98A0-1F009CE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FF46BC-780A-4BC6-8883-D0FA6AB6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62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Vielen Dank für Ihre </a:t>
            </a:r>
            <a:r>
              <a:rPr lang="de-DE" dirty="0" smtClean="0"/>
              <a:t>Aufmerksamkeit!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Für fragen stehen wir zur Verfügung</a:t>
            </a:r>
            <a:endParaRPr lang="en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457F69-AE03-4D16-9C06-26057A41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DAC3-28B3-4721-94E6-1FA865219583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7D782-8EC2-4B31-A4FB-79C2FD0F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57D8EE-0F50-4ABF-B7D3-1D2A5F3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1744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Stefan </a:t>
            </a:r>
            <a:r>
              <a:rPr lang="de-DE" dirty="0" err="1"/>
              <a:t>Betermieux</a:t>
            </a:r>
            <a:r>
              <a:rPr lang="de-DE" dirty="0"/>
              <a:t>, Bernhard </a:t>
            </a:r>
            <a:r>
              <a:rPr lang="de-DE" dirty="0" err="1"/>
              <a:t>Hollunder</a:t>
            </a:r>
            <a:r>
              <a:rPr lang="de-DE" dirty="0"/>
              <a:t>: Software-Technologien und Prozesse (2016)</a:t>
            </a:r>
          </a:p>
          <a:p>
            <a:r>
              <a:rPr lang="de-DE" dirty="0">
                <a:hlinkClick r:id="rId2"/>
              </a:rPr>
              <a:t>https://www.bigdata-insider.de/was-ist-deep-learning-a-603129/</a:t>
            </a:r>
            <a:endParaRPr lang="de-DE" dirty="0"/>
          </a:p>
          <a:p>
            <a:r>
              <a:rPr lang="en-US" dirty="0" err="1"/>
              <a:t>Nashwan</a:t>
            </a:r>
            <a:r>
              <a:rPr lang="en-US" dirty="0"/>
              <a:t> Adnan Othman, </a:t>
            </a:r>
            <a:r>
              <a:rPr lang="en-US" dirty="0" err="1"/>
              <a:t>Ilhan</a:t>
            </a:r>
            <a:r>
              <a:rPr lang="en-US" dirty="0"/>
              <a:t> Aydin: A New Deep Learning Application Based </a:t>
            </a:r>
            <a:r>
              <a:rPr lang="en-US" dirty="0" err="1"/>
              <a:t>onMovidius</a:t>
            </a:r>
            <a:r>
              <a:rPr lang="en-US" dirty="0"/>
              <a:t> NCS for Embedded Object Detection and Recognition, </a:t>
            </a:r>
            <a:r>
              <a:rPr lang="en-US" dirty="0" err="1"/>
              <a:t>Firat</a:t>
            </a:r>
            <a:r>
              <a:rPr lang="en-US" dirty="0"/>
              <a:t> University(2018)</a:t>
            </a:r>
          </a:p>
          <a:p>
            <a:r>
              <a:rPr lang="de-DE" dirty="0"/>
              <a:t>Marko Thiel, Johannes </a:t>
            </a:r>
            <a:r>
              <a:rPr lang="de-DE" dirty="0" err="1"/>
              <a:t>Hinckeldeyn</a:t>
            </a:r>
            <a:r>
              <a:rPr lang="de-DE" dirty="0"/>
              <a:t>, Jochen </a:t>
            </a:r>
            <a:r>
              <a:rPr lang="de-DE" dirty="0" err="1"/>
              <a:t>Kreutzfeld</a:t>
            </a:r>
            <a:r>
              <a:rPr lang="de-DE" dirty="0"/>
              <a:t>: </a:t>
            </a:r>
            <a:r>
              <a:rPr lang="de-DE" dirty="0" err="1"/>
              <a:t>Deep</a:t>
            </a:r>
            <a:r>
              <a:rPr lang="de-DE" dirty="0"/>
              <a:t>-Learning-</a:t>
            </a:r>
            <a:r>
              <a:rPr lang="de-DE" dirty="0" err="1"/>
              <a:t>Verfahrenzur</a:t>
            </a:r>
            <a:r>
              <a:rPr lang="de-DE" dirty="0"/>
              <a:t> 3D-Objekterkennung in der Logistik (2018)</a:t>
            </a:r>
          </a:p>
          <a:p>
            <a:r>
              <a:rPr lang="de-DE" dirty="0"/>
              <a:t>Malte </a:t>
            </a:r>
            <a:r>
              <a:rPr lang="de-DE" dirty="0" err="1"/>
              <a:t>Oeljeklaus</a:t>
            </a:r>
            <a:r>
              <a:rPr lang="de-DE" dirty="0"/>
              <a:t>, Frank Hoffmann und Torsten Bertram: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Net-works f ̈</a:t>
            </a:r>
            <a:r>
              <a:rPr lang="de-DE" dirty="0" err="1"/>
              <a:t>ur</a:t>
            </a:r>
            <a:r>
              <a:rPr lang="de-DE" dirty="0"/>
              <a:t> die semantische Segmentierung von Szenen</a:t>
            </a:r>
          </a:p>
          <a:p>
            <a:r>
              <a:rPr lang="de-DE" dirty="0"/>
              <a:t>Francois </a:t>
            </a:r>
            <a:r>
              <a:rPr lang="de-DE" dirty="0" err="1"/>
              <a:t>Chollet</a:t>
            </a:r>
            <a:r>
              <a:rPr lang="de-DE" dirty="0"/>
              <a:t>: </a:t>
            </a:r>
            <a:r>
              <a:rPr lang="de-DE" dirty="0" err="1"/>
              <a:t>Deep</a:t>
            </a:r>
            <a:r>
              <a:rPr lang="de-DE" dirty="0"/>
              <a:t> Learning mit Python und </a:t>
            </a:r>
            <a:r>
              <a:rPr lang="de-DE" dirty="0" err="1"/>
              <a:t>Keras</a:t>
            </a:r>
            <a:r>
              <a:rPr lang="de-DE" dirty="0"/>
              <a:t>: Das Praxis-Handbuch </a:t>
            </a:r>
            <a:r>
              <a:rPr lang="de-DE" dirty="0" err="1"/>
              <a:t>vomEntwickler</a:t>
            </a:r>
            <a:r>
              <a:rPr lang="de-DE" dirty="0"/>
              <a:t> der </a:t>
            </a:r>
            <a:r>
              <a:rPr lang="de-DE" dirty="0" err="1"/>
              <a:t>Keras</a:t>
            </a:r>
            <a:r>
              <a:rPr lang="de-DE" dirty="0"/>
              <a:t>-Bibliothek (2018)</a:t>
            </a:r>
            <a:endParaRPr lang="de-DE" sz="14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2668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Christian Große </a:t>
            </a:r>
            <a:r>
              <a:rPr lang="de-DE" dirty="0" err="1"/>
              <a:t>Lordemann</a:t>
            </a:r>
            <a:r>
              <a:rPr lang="de-DE" dirty="0"/>
              <a:t>, Martin </a:t>
            </a:r>
            <a:r>
              <a:rPr lang="de-DE" dirty="0" err="1"/>
              <a:t>Lambers</a:t>
            </a:r>
            <a:r>
              <a:rPr lang="de-DE" dirty="0"/>
              <a:t>: Objekterkennung in Bilddaten</a:t>
            </a:r>
          </a:p>
          <a:p>
            <a:r>
              <a:rPr lang="en-US" dirty="0"/>
              <a:t>H. Jiang and E. Learned-Miller, ”Face Detection with the Faster R-CNN,”2017 12thIEEE International Conference on Automatic Face and Gesture Recognition (FG2017), Washington, DC, 2017, pp. 650-657.</a:t>
            </a:r>
          </a:p>
          <a:p>
            <a:r>
              <a:rPr lang="de-DE" dirty="0"/>
              <a:t>Wei Liu, Dragomir </a:t>
            </a:r>
            <a:r>
              <a:rPr lang="de-DE" dirty="0" err="1"/>
              <a:t>Anguelov</a:t>
            </a:r>
            <a:r>
              <a:rPr lang="de-DE" dirty="0"/>
              <a:t>, Dumitru Erhan, Christian </a:t>
            </a:r>
            <a:r>
              <a:rPr lang="de-DE" dirty="0" err="1"/>
              <a:t>Szegedy</a:t>
            </a:r>
            <a:r>
              <a:rPr lang="de-DE" dirty="0"/>
              <a:t>, Scott </a:t>
            </a:r>
            <a:r>
              <a:rPr lang="de-DE" dirty="0" err="1"/>
              <a:t>Reed,Cheng</a:t>
            </a:r>
            <a:r>
              <a:rPr lang="de-DE" dirty="0"/>
              <a:t>-Yang Fu, Alexander C. Berg: SSD: Single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MultiBox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 (2016)</a:t>
            </a: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://pjreddie.com/darknet/yolo/</a:t>
            </a:r>
            <a:endParaRPr lang="de-DE" dirty="0"/>
          </a:p>
          <a:p>
            <a:r>
              <a:rPr lang="de-DE" dirty="0"/>
              <a:t>Heinrich H. B ̈</a:t>
            </a:r>
            <a:r>
              <a:rPr lang="de-DE" dirty="0" err="1"/>
              <a:t>ulthoff</a:t>
            </a:r>
            <a:r>
              <a:rPr lang="de-DE" dirty="0"/>
              <a:t>, Isabelle B ̈</a:t>
            </a:r>
            <a:r>
              <a:rPr lang="de-DE" dirty="0" err="1"/>
              <a:t>ulthoff</a:t>
            </a:r>
            <a:r>
              <a:rPr lang="de-DE" dirty="0"/>
              <a:t>: Funktionelle Prinzipien der Objekt- </a:t>
            </a:r>
            <a:r>
              <a:rPr lang="de-DE" dirty="0" err="1"/>
              <a:t>undGesichtserkennung</a:t>
            </a:r>
            <a:r>
              <a:rPr lang="de-DE" dirty="0"/>
              <a:t>, Kapitel 12.3 (2012)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5494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https://www.nec.co.nz/market-leadership/publications-media/face-detection-vs-facial-recognition-whats-the-difference/</a:t>
            </a:r>
            <a:endParaRPr lang="de-DE" dirty="0"/>
          </a:p>
          <a:p>
            <a:r>
              <a:rPr lang="de-DE" dirty="0">
                <a:hlinkClick r:id="rId3"/>
              </a:rPr>
              <a:t>https://stackoverflow.com/questions/5808434/how-does-the-viola-jones-face-detection-method-work/5087439750874397</a:t>
            </a:r>
            <a:endParaRPr lang="de-DE" dirty="0"/>
          </a:p>
          <a:p>
            <a:r>
              <a:rPr lang="en-US" dirty="0"/>
              <a:t>P. Viola and M. Jones, ”Rapid object detection using a boosted cascade of </a:t>
            </a:r>
            <a:r>
              <a:rPr lang="en-US" dirty="0" err="1"/>
              <a:t>simplefeatures</a:t>
            </a:r>
            <a:r>
              <a:rPr lang="en-US" dirty="0"/>
              <a:t>,”Proceedings of the 2001 IEEE Computer Society Conference on </a:t>
            </a:r>
            <a:r>
              <a:rPr lang="en-US" dirty="0" err="1"/>
              <a:t>ComputerVision</a:t>
            </a:r>
            <a:r>
              <a:rPr lang="en-US" dirty="0"/>
              <a:t> and Pattern Recognition. CVPR 2001, Kauai, HI, USA, 2001, pp. I-I.</a:t>
            </a:r>
          </a:p>
          <a:p>
            <a:r>
              <a:rPr lang="de-DE" dirty="0"/>
              <a:t>Daniel Neumann: Fahrzeugerfassung mithilfe von Stereo-Vision sowie HOG-, LBP-, und Haar-Feature-basierter </a:t>
            </a:r>
            <a:r>
              <a:rPr lang="de-DE" dirty="0" err="1"/>
              <a:t>Bildklassifkatoren</a:t>
            </a:r>
            <a:r>
              <a:rPr lang="de-DE" dirty="0"/>
              <a:t> (2016)</a:t>
            </a:r>
          </a:p>
          <a:p>
            <a:r>
              <a:rPr lang="de-DE" dirty="0"/>
              <a:t>https://towardsdatascience.com/understanding-adaboost-2f94f22d5bfe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7176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https://github.com/opencv/opencv/tree/ </a:t>
            </a:r>
            <a:r>
              <a:rPr lang="de-DE" dirty="0" err="1"/>
              <a:t>mas-ter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</a:t>
            </a:r>
            <a:r>
              <a:rPr lang="de-DE" dirty="0" err="1"/>
              <a:t>haarcascades</a:t>
            </a:r>
            <a:endParaRPr lang="de-DE" dirty="0"/>
          </a:p>
          <a:p>
            <a:r>
              <a:rPr lang="en-US" dirty="0" err="1"/>
              <a:t>Vahid</a:t>
            </a:r>
            <a:r>
              <a:rPr lang="en-US" dirty="0"/>
              <a:t> </a:t>
            </a:r>
            <a:r>
              <a:rPr lang="en-US" dirty="0" err="1"/>
              <a:t>Kazemi</a:t>
            </a:r>
            <a:r>
              <a:rPr lang="en-US" dirty="0"/>
              <a:t>, Josephine Sullivan: One Millisecond Face Alignment with an </a:t>
            </a:r>
            <a:r>
              <a:rPr lang="en-US" dirty="0" err="1"/>
              <a:t>En-semble</a:t>
            </a:r>
            <a:r>
              <a:rPr lang="en-US" dirty="0"/>
              <a:t> of Regression Trees (2014)</a:t>
            </a:r>
          </a:p>
          <a:p>
            <a:r>
              <a:rPr lang="de-DE" dirty="0">
                <a:hlinkClick r:id="rId2"/>
              </a:rPr>
              <a:t>https://dzone.com/articles/drowsy-detection-using-facial-landmarks-extraction</a:t>
            </a:r>
            <a:endParaRPr lang="de-DE" dirty="0"/>
          </a:p>
          <a:p>
            <a:r>
              <a:rPr lang="de-DE" dirty="0">
                <a:hlinkClick r:id="rId3"/>
              </a:rPr>
              <a:t>https://medium.com/@ageitgey/machine-learning-is-fun-part-4-modern-face-recognition-with-deep-learning-c3cffc121d78</a:t>
            </a:r>
            <a:endParaRPr lang="de-DE" dirty="0"/>
          </a:p>
          <a:p>
            <a:r>
              <a:rPr lang="de-DE" dirty="0">
                <a:hlinkClick r:id="rId4"/>
              </a:rPr>
              <a:t>http://dlib.net/</a:t>
            </a:r>
            <a:endParaRPr lang="de-DE" dirty="0"/>
          </a:p>
          <a:p>
            <a:r>
              <a:rPr lang="de-DE" dirty="0">
                <a:hlinkClick r:id="rId5"/>
              </a:rPr>
              <a:t>https://github.com/ageitgey/facerecognition</a:t>
            </a:r>
            <a:endParaRPr lang="de-DE" dirty="0"/>
          </a:p>
          <a:p>
            <a:r>
              <a:rPr lang="de-DE" dirty="0"/>
              <a:t>https://www.pyimagesearch.com/2018/06/18/face-recognition-with-opencv-python-and-deep-learning/.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3507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7</a:t>
            </a:r>
          </a:p>
          <a:p>
            <a:pPr lvl="1"/>
            <a:r>
              <a:rPr lang="de-DE" sz="1200" dirty="0">
                <a:hlinkClick r:id="rId2"/>
              </a:rPr>
              <a:t>https://mrt-akademie.de/wp-content/uploads/2015/11/Hirn-sagittal.jpg</a:t>
            </a:r>
            <a:endParaRPr lang="de-DE" sz="1400" dirty="0"/>
          </a:p>
          <a:p>
            <a:pPr lvl="1"/>
            <a:r>
              <a:rPr lang="de-DE" sz="1200" dirty="0">
                <a:hlinkClick r:id="rId3"/>
              </a:rPr>
              <a:t>https://www.homeandsmart.de/var/site/storage/images/_aliases/fixed_col_8/2/8/5/0/60582-1-ger-DE/amazons-echo-dot-nutzt-auch-die-sprachsteuerung-alexa.jpg</a:t>
            </a:r>
            <a:endParaRPr lang="de-DE" sz="1200" dirty="0"/>
          </a:p>
          <a:p>
            <a:pPr lvl="1"/>
            <a:r>
              <a:rPr lang="de-DE" sz="1200" dirty="0"/>
              <a:t>https://data-science-blog.com/wp-content/uploads/2015/09/neuronalesNetzwerkSymbolbild-1-1.png</a:t>
            </a:r>
          </a:p>
          <a:p>
            <a:r>
              <a:rPr lang="de-DE" sz="1600" dirty="0"/>
              <a:t>Folie 8</a:t>
            </a:r>
          </a:p>
          <a:p>
            <a:pPr lvl="1"/>
            <a:r>
              <a:rPr lang="de-DE" sz="1200" dirty="0">
                <a:hlinkClick r:id="rId4"/>
              </a:rPr>
              <a:t>https://lh3.googleusercontent.com/proxy/MqRA994uThbBbiQj5XvkQo9tp_cg9ITeQq3M9sGEnhK-dp8nCRrIEUXzkzlFr9sYl0b9BukuAOE5QR9kdGxaxd41OmpItbtMVKHcVT9eJt0xqKMSAzr7tTQCfy9UUdyv</a:t>
            </a:r>
            <a:endParaRPr lang="de-DE" sz="1200" dirty="0"/>
          </a:p>
          <a:p>
            <a:r>
              <a:rPr lang="de-DE" sz="1600" dirty="0"/>
              <a:t>Folie 9</a:t>
            </a:r>
          </a:p>
          <a:p>
            <a:pPr lvl="1"/>
            <a:r>
              <a:rPr lang="de-DE" sz="1200" dirty="0">
                <a:hlinkClick r:id="rId5"/>
              </a:rPr>
              <a:t>https://upload.wikimedia.org/wikipedia/commons/thumb/6/63/Typical_cnn.png/395px-Typical_cnn.png</a:t>
            </a:r>
            <a:endParaRPr lang="de-DE" sz="1200" dirty="0"/>
          </a:p>
          <a:p>
            <a:r>
              <a:rPr lang="de-DE" sz="1400" dirty="0"/>
              <a:t>Folie 11</a:t>
            </a:r>
          </a:p>
          <a:p>
            <a:pPr lvl="1"/>
            <a:r>
              <a:rPr lang="de-DE" sz="1200" dirty="0">
                <a:hlinkClick r:id="rId6"/>
              </a:rPr>
              <a:t>https://www.researchgate.net/profile/Kedar_Potdar/publication/329217107/figure/fig4/AS:697578261852162@1543327026650/Object-detection-in-a-dense-scene.ppm</a:t>
            </a:r>
            <a:endParaRPr lang="de-DE" sz="1200" dirty="0"/>
          </a:p>
          <a:p>
            <a:r>
              <a:rPr lang="de-DE" sz="1400" dirty="0"/>
              <a:t>Folie 12, 13, 14</a:t>
            </a:r>
          </a:p>
          <a:p>
            <a:pPr lvl="1"/>
            <a:r>
              <a:rPr lang="de-DE" sz="1200" dirty="0"/>
              <a:t>https://de.mathworks.com/solutions/image-video-processing/object-recognition.html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9445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15, 20, 21, 22</a:t>
            </a:r>
          </a:p>
          <a:p>
            <a:pPr lvl="1"/>
            <a:r>
              <a:rPr lang="de-DE" sz="1200" dirty="0">
                <a:hlinkClick r:id="rId2"/>
              </a:rPr>
              <a:t>https://towardsdatascience.com/r-cnn-fast-r-cnn-faster-r-cnn-yolo-object-detection-algorithms-36d53571365e</a:t>
            </a:r>
            <a:endParaRPr lang="de-DE" sz="1200" dirty="0"/>
          </a:p>
          <a:p>
            <a:r>
              <a:rPr lang="de-DE" sz="1400" dirty="0"/>
              <a:t>Folie 16</a:t>
            </a:r>
          </a:p>
          <a:p>
            <a:pPr lvl="1"/>
            <a:r>
              <a:rPr lang="de-DE" sz="1200" dirty="0">
                <a:hlinkClick r:id="rId3"/>
              </a:rPr>
              <a:t>https://scontent-frt3-1.xx.fbcdn.net/v/t1.0-1/69563361_121455362546062_4961518440490729472_n.jpg?_nc_cat=102&amp;_nc_sid=dbb9e7&amp;_nc_ohc=Nbtoh2VQXZAAX8RGmeF&amp;_nc_ht=scontent-frt3-1.xx&amp;oh=8d72f372fa1dc2e03a30a623ead22410&amp;oe=5ED750E3</a:t>
            </a:r>
            <a:endParaRPr lang="de-DE" sz="1200" dirty="0"/>
          </a:p>
          <a:p>
            <a:pPr lvl="1"/>
            <a:r>
              <a:rPr lang="de-DE" sz="1200" dirty="0">
                <a:hlinkClick r:id="rId4"/>
              </a:rPr>
              <a:t>https://de.vecteezy.com/vektorkunst/582158-sanduhr-symbol-vektor-illustration</a:t>
            </a:r>
            <a:endParaRPr lang="de-DE" sz="1200" dirty="0"/>
          </a:p>
          <a:p>
            <a:pPr lvl="1"/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9561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25</a:t>
            </a:r>
          </a:p>
          <a:p>
            <a:pPr lvl="1"/>
            <a:r>
              <a:rPr lang="de-DE" sz="1200" dirty="0">
                <a:hlinkClick r:id="rId2"/>
              </a:rPr>
              <a:t>https://de.wikipedia.org/wiki/Datei:Face_detection_example_openCV.jpg</a:t>
            </a:r>
            <a:endParaRPr lang="de-DE" sz="1200" dirty="0"/>
          </a:p>
          <a:p>
            <a:r>
              <a:rPr lang="de-DE" sz="1400" dirty="0"/>
              <a:t>Folie 26</a:t>
            </a:r>
          </a:p>
          <a:p>
            <a:pPr lvl="1"/>
            <a:r>
              <a:rPr lang="de-DE" sz="1200" dirty="0">
                <a:hlinkClick r:id="rId3"/>
              </a:rPr>
              <a:t>https://www.slideshare.net/ABHISHEKCHBA/image-processing-67649577</a:t>
            </a:r>
            <a:endParaRPr lang="de-DE" sz="1200" dirty="0"/>
          </a:p>
          <a:p>
            <a:r>
              <a:rPr lang="de-DE" sz="1400" dirty="0"/>
              <a:t>Folie 27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https://mc.ai/haar-cascade-face-identification/</a:t>
            </a:r>
            <a:endParaRPr lang="de-DE" sz="1200" dirty="0"/>
          </a:p>
          <a:p>
            <a:r>
              <a:rPr lang="de-DE" sz="1400" dirty="0"/>
              <a:t>Folie 28</a:t>
            </a:r>
          </a:p>
          <a:p>
            <a:pPr lvl="1"/>
            <a:r>
              <a:rPr lang="de-DE" sz="1200" dirty="0">
                <a:hlinkClick r:id="rId4"/>
              </a:rPr>
              <a:t>https://towardsdatascience.com/the-intuition-behind-facial-detection-the-viola-jones-algorithm-29d9106b6999</a:t>
            </a:r>
            <a:endParaRPr lang="de-DE" sz="1200" dirty="0"/>
          </a:p>
          <a:p>
            <a:r>
              <a:rPr lang="de-DE" sz="1400" dirty="0"/>
              <a:t>Folie 33</a:t>
            </a:r>
          </a:p>
          <a:p>
            <a:pPr lvl="1"/>
            <a:r>
              <a:rPr lang="de-DE" sz="1200" dirty="0">
                <a:hlinkClick r:id="rId6"/>
              </a:rPr>
              <a:t>https://towardsdatascience.com/real-time-face-recognition-with-cpu-983d35cc3ec5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536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A55A97-58D3-453E-B442-CCA410A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9ED268-107B-43A7-8EA1-67C60BB5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Folie 34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r>
              <a:rPr lang="de-DE" sz="1400" dirty="0"/>
              <a:t>Folie 35</a:t>
            </a:r>
          </a:p>
          <a:p>
            <a:pPr lvl="1"/>
            <a:r>
              <a:rPr lang="de-DE" sz="1200" dirty="0">
                <a:hlinkClick r:id="rId2"/>
              </a:rPr>
              <a:t>https://www.pyimagesearch.com/2017/04/03/facial-landmarks-dlib-opencv-python/</a:t>
            </a:r>
            <a:endParaRPr lang="de-DE" sz="1200" dirty="0"/>
          </a:p>
          <a:p>
            <a:r>
              <a:rPr lang="de-DE" sz="1400" dirty="0"/>
              <a:t>Folie 39</a:t>
            </a:r>
          </a:p>
          <a:p>
            <a:pPr lvl="1"/>
            <a:r>
              <a:rPr lang="de-DE" sz="1200" dirty="0" err="1"/>
              <a:t>Jurassic</a:t>
            </a:r>
            <a:r>
              <a:rPr lang="de-DE" sz="1200" dirty="0"/>
              <a:t> Park Datensatz</a:t>
            </a:r>
          </a:p>
          <a:p>
            <a:pPr lvl="1"/>
            <a:r>
              <a:rPr lang="de-DE" sz="1200" dirty="0">
                <a:hlinkClick r:id="rId3"/>
              </a:rPr>
              <a:t>https://www.pinterest.de/pin/351351208415072519/</a:t>
            </a:r>
            <a:endParaRPr lang="de-DE" sz="1200" dirty="0"/>
          </a:p>
          <a:p>
            <a:r>
              <a:rPr lang="de-DE" sz="1400" dirty="0"/>
              <a:t>Folie 41</a:t>
            </a:r>
          </a:p>
          <a:p>
            <a:pPr lvl="1"/>
            <a:r>
              <a:rPr lang="de-DE" sz="1200" dirty="0">
                <a:hlinkClick r:id="rId4"/>
              </a:rPr>
              <a:t>https://www.greymatter.com/corporate/showcase/bing-search-api/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  <a:p>
            <a:r>
              <a:rPr lang="de-DE" sz="1400" dirty="0"/>
              <a:t>Folie 42</a:t>
            </a:r>
          </a:p>
          <a:p>
            <a:pPr lvl="1"/>
            <a:r>
              <a:rPr lang="de-DE" sz="1200" dirty="0">
                <a:hlinkClick r:id="rId6"/>
              </a:rPr>
              <a:t>https://de.wikipedia.org/wiki/Google</a:t>
            </a:r>
            <a:endParaRPr lang="de-DE" sz="1200" dirty="0"/>
          </a:p>
          <a:p>
            <a:pPr lvl="1"/>
            <a:r>
              <a:rPr lang="de-DE" sz="1200" dirty="0">
                <a:hlinkClick r:id="rId7"/>
              </a:rPr>
              <a:t>https://de.m.wikipedia.org/wiki/Datei:Download_alt_font_awesome.svg</a:t>
            </a:r>
            <a:endParaRPr lang="de-DE" sz="1200" dirty="0"/>
          </a:p>
          <a:p>
            <a:pPr lvl="1"/>
            <a:r>
              <a:rPr lang="de-DE" sz="1200" dirty="0">
                <a:hlinkClick r:id="rId5"/>
              </a:rPr>
              <a:t>http://www.iconarchive.com/show/free-folder-icons-by-iconshock/folder-images-icon.html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43BA872-A9A3-468A-892B-1086BD03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BD05-374B-45A6-8F04-94237AE3833F}" type="datetime1">
              <a:rPr lang="de-DE" smtClean="0"/>
              <a:t>07.05.2020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75CE37-1C9C-408C-A40F-40C23443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F5690-E1FD-411F-95AE-D293DD1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510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BE956-D902-48A6-80E1-446A574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OpenCV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1CA09B2-A8FC-49D4-963C-66D0B86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Source Computer Vision</a:t>
            </a:r>
          </a:p>
          <a:p>
            <a:r>
              <a:rPr lang="de-DE" dirty="0"/>
              <a:t>Bibliothek für Bildverarbeitung und maschinelles Sehen</a:t>
            </a:r>
          </a:p>
          <a:p>
            <a:r>
              <a:rPr lang="de-DE" dirty="0"/>
              <a:t>C, C++, Python und Java</a:t>
            </a:r>
          </a:p>
          <a:p>
            <a:r>
              <a:rPr lang="de-DE" dirty="0"/>
              <a:t>~70 Modules</a:t>
            </a:r>
          </a:p>
          <a:p>
            <a:pPr lvl="1"/>
            <a:r>
              <a:rPr lang="de-DE" dirty="0" err="1"/>
              <a:t>objdetect</a:t>
            </a:r>
            <a:r>
              <a:rPr lang="de-DE" dirty="0"/>
              <a:t> für Objekterkennung</a:t>
            </a:r>
          </a:p>
          <a:p>
            <a:pPr lvl="1"/>
            <a:r>
              <a:rPr lang="de-DE" dirty="0"/>
              <a:t>Face für Gesichtserkennung</a:t>
            </a:r>
          </a:p>
          <a:p>
            <a:pPr lvl="1"/>
            <a:r>
              <a:rPr lang="de-DE" dirty="0" err="1"/>
              <a:t>dnn</a:t>
            </a:r>
            <a:r>
              <a:rPr lang="de-DE" dirty="0"/>
              <a:t>, ein Deep </a:t>
            </a:r>
            <a:r>
              <a:rPr lang="de-DE" dirty="0" err="1"/>
              <a:t>Neural</a:t>
            </a:r>
            <a:r>
              <a:rPr lang="de-DE" dirty="0"/>
              <a:t> Network Module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6BE3F8-656E-44A0-963E-C49B3963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3EFA-1E27-4AB7-A444-7CFC95325E30}" type="datetime1">
              <a:rPr lang="de-DE" smtClean="0"/>
              <a:t>07.05.2020</a:t>
            </a:fld>
            <a:endParaRPr lang="en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F26E87-C260-49E8-A911-E600CADA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68535A-94FA-460D-A9CF-19124D1B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6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2EE924-ED5E-4D6A-86AA-EA4973A4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6" y="283131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AFEB9B6-68B7-493C-8627-50397D1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1A542A-75E4-4029-991E-B47BD4E8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FA2873-0F59-438C-92AA-414F0DC3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C895-AB37-4F42-8365-B7E76335E480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015B28-AA7D-464E-844F-C974B969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MSI - Bilderkennung mit </a:t>
            </a:r>
            <a:r>
              <a:rPr lang="de-DE" dirty="0" err="1"/>
              <a:t>OpenCV</a:t>
            </a:r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985F19-27BD-465E-AA21-EB55DEF5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07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59F5A1D-E567-4E33-A5F0-49C52645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688" y="365125"/>
            <a:ext cx="3986112" cy="2140502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D402621-67E5-48C0-BEBC-8EECE72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Deep Learning?</a:t>
            </a:r>
            <a:endParaRPr lang="en-DE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6F66F57E-E4CD-4D12-A13D-B92EC3227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74" y="2505627"/>
            <a:ext cx="2800556" cy="2800556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265B78-6867-4600-83C7-F88686E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49B8-27A4-4098-AE86-94E68602AB44}" type="datetime1">
              <a:rPr lang="de-DE" smtClean="0"/>
              <a:t>07.05.2020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0E5877-B123-4616-AC09-0B383E66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35CA1-E4F0-4EB3-97E6-FC5EE80C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8</a:t>
            </a:fld>
            <a:endParaRPr lang="en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3AE78E-B02B-46EB-98F0-6E0B0FFBF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75" y="2328051"/>
            <a:ext cx="5288751" cy="29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Deep Learning?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42F3-1903-4281-9F86-C133C38F8BF6}" type="datetime1">
              <a:rPr lang="de-DE" smtClean="0"/>
              <a:t>07.05.2020</a:t>
            </a:fld>
            <a:endParaRPr lang="en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MSI - Bilderkennung mit OpenCV</a:t>
            </a:r>
            <a:endParaRPr lang="en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9E40B-AC7D-4A7F-9508-598983C40C41}" type="slidenum">
              <a:rPr lang="en-DE" smtClean="0"/>
              <a:t>9</a:t>
            </a:fld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1ECF406-53F9-4FF3-80E1-ABA0BDE0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97" y="1737360"/>
            <a:ext cx="7660005" cy="44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375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2763</Words>
  <Application>Microsoft Office PowerPoint</Application>
  <PresentationFormat>Breitbild</PresentationFormat>
  <Paragraphs>575</Paragraphs>
  <Slides>58</Slides>
  <Notes>35</Notes>
  <HiddenSlides>6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Rückblick</vt:lpstr>
      <vt:lpstr>Bilderkennung mit OpenCV</vt:lpstr>
      <vt:lpstr>PowerPoint-Präsentation</vt:lpstr>
      <vt:lpstr>Social Distancing</vt:lpstr>
      <vt:lpstr>Inhalt der Präsentation</vt:lpstr>
      <vt:lpstr>OpenCV</vt:lpstr>
      <vt:lpstr>Was ist OpenCV?</vt:lpstr>
      <vt:lpstr>Deep Learning</vt:lpstr>
      <vt:lpstr>Was ist Deep Learning?</vt:lpstr>
      <vt:lpstr>Wie funktioniert Deep Learning?</vt:lpstr>
      <vt:lpstr>Convolutional Neural Networks</vt:lpstr>
      <vt:lpstr>Objekterkennung</vt:lpstr>
      <vt:lpstr>Was ist Objekterkennung?</vt:lpstr>
      <vt:lpstr>Objekterfassung</vt:lpstr>
      <vt:lpstr>Objektererkennung</vt:lpstr>
      <vt:lpstr>Objekterkennung</vt:lpstr>
      <vt:lpstr>R-CNN</vt:lpstr>
      <vt:lpstr>R-CNN Nachteile</vt:lpstr>
      <vt:lpstr>Vergleich anderer Ansätze</vt:lpstr>
      <vt:lpstr>Single Shot Detector</vt:lpstr>
      <vt:lpstr>You Only Look Once</vt:lpstr>
      <vt:lpstr>PowerPoint-Präsentation</vt:lpstr>
      <vt:lpstr>You Only Look Once</vt:lpstr>
      <vt:lpstr>You Only Look Once – Demo</vt:lpstr>
      <vt:lpstr>Face Detection</vt:lpstr>
      <vt:lpstr>Face Detection - Allgemein</vt:lpstr>
      <vt:lpstr>Face Detection – Viola-Jones-Methode</vt:lpstr>
      <vt:lpstr>Face Detection – Haar Features</vt:lpstr>
      <vt:lpstr>Face Detection - AdaBoost</vt:lpstr>
      <vt:lpstr>Cascading</vt:lpstr>
      <vt:lpstr>Face Detection – Demo</vt:lpstr>
      <vt:lpstr>Face Detection - Demo</vt:lpstr>
      <vt:lpstr>Face Recognition</vt:lpstr>
      <vt:lpstr>Face Recognition - Allgemein</vt:lpstr>
      <vt:lpstr>Face Recognition - Problem</vt:lpstr>
      <vt:lpstr>Face Recognition - Facial Landmarks</vt:lpstr>
      <vt:lpstr>Face Recognition - Facial Landmarks</vt:lpstr>
      <vt:lpstr>Facial Landmarks - Demo</vt:lpstr>
      <vt:lpstr>Facial Landmarks - Demo</vt:lpstr>
      <vt:lpstr>Face Recognition - Messungen</vt:lpstr>
      <vt:lpstr>Face Recognition - Messungen</vt:lpstr>
      <vt:lpstr>Datensatzerstellung – Bing Image Search API</vt:lpstr>
      <vt:lpstr>Datensatzerstellung – Manuell</vt:lpstr>
      <vt:lpstr>Face Recognition - Demo</vt:lpstr>
      <vt:lpstr>Face Recognition – Demo #1</vt:lpstr>
      <vt:lpstr>Face Recognition – Demo #2</vt:lpstr>
      <vt:lpstr>Weiterführendes</vt:lpstr>
      <vt:lpstr>Age &amp; Gender – Demo</vt:lpstr>
      <vt:lpstr>Fazit</vt:lpstr>
      <vt:lpstr>Fazit</vt:lpstr>
      <vt:lpstr>Vielen Dank für Ihre Aufmerksamkeit!</vt:lpstr>
      <vt:lpstr>Quellen</vt:lpstr>
      <vt:lpstr>Quellen</vt:lpstr>
      <vt:lpstr>Quellen</vt:lpstr>
      <vt:lpstr>Quellen</vt:lpstr>
      <vt:lpstr>Abbildungen</vt:lpstr>
      <vt:lpstr>Abbildungen</vt:lpstr>
      <vt:lpstr>Abbildungen</vt:lpstr>
      <vt:lpstr>Abbildungen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Bilderkennung mit OpenCV</dc:title>
  <dc:creator>Markus Cöllen</dc:creator>
  <cp:lastModifiedBy>Jens Windisch</cp:lastModifiedBy>
  <cp:revision>126</cp:revision>
  <dcterms:created xsi:type="dcterms:W3CDTF">2020-04-13T21:40:48Z</dcterms:created>
  <dcterms:modified xsi:type="dcterms:W3CDTF">2020-05-07T12:39:54Z</dcterms:modified>
</cp:coreProperties>
</file>